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311" r:id="rId4"/>
    <p:sldId id="313" r:id="rId5"/>
    <p:sldId id="314" r:id="rId6"/>
    <p:sldId id="325" r:id="rId7"/>
    <p:sldId id="316" r:id="rId8"/>
    <p:sldId id="317" r:id="rId9"/>
    <p:sldId id="322" r:id="rId10"/>
    <p:sldId id="318" r:id="rId11"/>
    <p:sldId id="321" r:id="rId12"/>
    <p:sldId id="375" r:id="rId13"/>
    <p:sldId id="376" r:id="rId14"/>
    <p:sldId id="319" r:id="rId15"/>
    <p:sldId id="320" r:id="rId16"/>
    <p:sldId id="326" r:id="rId17"/>
    <p:sldId id="328" r:id="rId18"/>
    <p:sldId id="327" r:id="rId19"/>
    <p:sldId id="377" r:id="rId20"/>
    <p:sldId id="329" r:id="rId21"/>
    <p:sldId id="332" r:id="rId22"/>
    <p:sldId id="331" r:id="rId23"/>
    <p:sldId id="333" r:id="rId24"/>
    <p:sldId id="334" r:id="rId25"/>
    <p:sldId id="336" r:id="rId26"/>
    <p:sldId id="337" r:id="rId27"/>
    <p:sldId id="338" r:id="rId28"/>
    <p:sldId id="947" r:id="rId29"/>
    <p:sldId id="340" r:id="rId30"/>
    <p:sldId id="341" r:id="rId31"/>
    <p:sldId id="342" r:id="rId32"/>
    <p:sldId id="343" r:id="rId33"/>
    <p:sldId id="344" r:id="rId34"/>
    <p:sldId id="345" r:id="rId35"/>
    <p:sldId id="625" r:id="rId36"/>
    <p:sldId id="629" r:id="rId37"/>
    <p:sldId id="630" r:id="rId38"/>
    <p:sldId id="626" r:id="rId39"/>
    <p:sldId id="627" r:id="rId40"/>
    <p:sldId id="628" r:id="rId41"/>
    <p:sldId id="346" r:id="rId42"/>
    <p:sldId id="347" r:id="rId43"/>
    <p:sldId id="356" r:id="rId44"/>
    <p:sldId id="349" r:id="rId45"/>
    <p:sldId id="624" r:id="rId46"/>
    <p:sldId id="350" r:id="rId47"/>
    <p:sldId id="351" r:id="rId48"/>
    <p:sldId id="352" r:id="rId49"/>
    <p:sldId id="353" r:id="rId50"/>
    <p:sldId id="354" r:id="rId51"/>
    <p:sldId id="355" r:id="rId52"/>
    <p:sldId id="357" r:id="rId53"/>
    <p:sldId id="358" r:id="rId54"/>
    <p:sldId id="360" r:id="rId55"/>
    <p:sldId id="361" r:id="rId56"/>
    <p:sldId id="362" r:id="rId57"/>
    <p:sldId id="363" r:id="rId58"/>
    <p:sldId id="364" r:id="rId59"/>
    <p:sldId id="365" r:id="rId60"/>
    <p:sldId id="366" r:id="rId61"/>
    <p:sldId id="367" r:id="rId62"/>
    <p:sldId id="368" r:id="rId63"/>
    <p:sldId id="369" r:id="rId64"/>
    <p:sldId id="370" r:id="rId65"/>
    <p:sldId id="371" r:id="rId66"/>
    <p:sldId id="372" r:id="rId67"/>
    <p:sldId id="373" r:id="rId68"/>
    <p:sldId id="378" r:id="rId69"/>
    <p:sldId id="380" r:id="rId70"/>
    <p:sldId id="379" r:id="rId71"/>
    <p:sldId id="382" r:id="rId72"/>
    <p:sldId id="383" r:id="rId73"/>
    <p:sldId id="385" r:id="rId74"/>
    <p:sldId id="384" r:id="rId75"/>
    <p:sldId id="386" r:id="rId76"/>
    <p:sldId id="387" r:id="rId77"/>
    <p:sldId id="435" r:id="rId78"/>
    <p:sldId id="838" r:id="rId79"/>
    <p:sldId id="436" r:id="rId80"/>
    <p:sldId id="437" r:id="rId81"/>
    <p:sldId id="438" r:id="rId82"/>
    <p:sldId id="480" r:id="rId83"/>
    <p:sldId id="439" r:id="rId84"/>
    <p:sldId id="441" r:id="rId85"/>
    <p:sldId id="440" r:id="rId86"/>
    <p:sldId id="443" r:id="rId87"/>
    <p:sldId id="444" r:id="rId88"/>
    <p:sldId id="445" r:id="rId89"/>
    <p:sldId id="446" r:id="rId90"/>
    <p:sldId id="447" r:id="rId91"/>
    <p:sldId id="448" r:id="rId92"/>
    <p:sldId id="478" r:id="rId93"/>
    <p:sldId id="479" r:id="rId94"/>
    <p:sldId id="1106" r:id="rId95"/>
  </p:sldIdLst>
  <p:sldSz cx="9144000" cy="6858000" type="screen4x3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8" Type="http://schemas.openxmlformats.org/officeDocument/2006/relationships/tableStyles" Target="tableStyles.xml"/><Relationship Id="rId97" Type="http://schemas.openxmlformats.org/officeDocument/2006/relationships/viewProps" Target="viewProps.xml"/><Relationship Id="rId96" Type="http://schemas.openxmlformats.org/officeDocument/2006/relationships/presProps" Target="presProps.xml"/><Relationship Id="rId95" Type="http://schemas.openxmlformats.org/officeDocument/2006/relationships/slide" Target="slides/slide93.xml"/><Relationship Id="rId94" Type="http://schemas.openxmlformats.org/officeDocument/2006/relationships/slide" Target="slides/slide92.xml"/><Relationship Id="rId93" Type="http://schemas.openxmlformats.org/officeDocument/2006/relationships/slide" Target="slides/slide91.xml"/><Relationship Id="rId92" Type="http://schemas.openxmlformats.org/officeDocument/2006/relationships/slide" Target="slides/slide90.xml"/><Relationship Id="rId91" Type="http://schemas.openxmlformats.org/officeDocument/2006/relationships/slide" Target="slides/slide89.xml"/><Relationship Id="rId90" Type="http://schemas.openxmlformats.org/officeDocument/2006/relationships/slide" Target="slides/slide88.xml"/><Relationship Id="rId9" Type="http://schemas.openxmlformats.org/officeDocument/2006/relationships/slide" Target="slides/slide7.xml"/><Relationship Id="rId89" Type="http://schemas.openxmlformats.org/officeDocument/2006/relationships/slide" Target="slides/slide87.xml"/><Relationship Id="rId88" Type="http://schemas.openxmlformats.org/officeDocument/2006/relationships/slide" Target="slides/slide86.xml"/><Relationship Id="rId87" Type="http://schemas.openxmlformats.org/officeDocument/2006/relationships/slide" Target="slides/slide85.xml"/><Relationship Id="rId86" Type="http://schemas.openxmlformats.org/officeDocument/2006/relationships/slide" Target="slides/slide84.xml"/><Relationship Id="rId85" Type="http://schemas.openxmlformats.org/officeDocument/2006/relationships/slide" Target="slides/slide83.xml"/><Relationship Id="rId84" Type="http://schemas.openxmlformats.org/officeDocument/2006/relationships/slide" Target="slides/slide82.xml"/><Relationship Id="rId83" Type="http://schemas.openxmlformats.org/officeDocument/2006/relationships/slide" Target="slides/slide81.xml"/><Relationship Id="rId82" Type="http://schemas.openxmlformats.org/officeDocument/2006/relationships/slide" Target="slides/slide80.xml"/><Relationship Id="rId81" Type="http://schemas.openxmlformats.org/officeDocument/2006/relationships/slide" Target="slides/slide79.xml"/><Relationship Id="rId80" Type="http://schemas.openxmlformats.org/officeDocument/2006/relationships/slide" Target="slides/slide78.xml"/><Relationship Id="rId8" Type="http://schemas.openxmlformats.org/officeDocument/2006/relationships/slide" Target="slides/slide6.xml"/><Relationship Id="rId79" Type="http://schemas.openxmlformats.org/officeDocument/2006/relationships/slide" Target="slides/slide77.xml"/><Relationship Id="rId78" Type="http://schemas.openxmlformats.org/officeDocument/2006/relationships/slide" Target="slides/slide76.xml"/><Relationship Id="rId77" Type="http://schemas.openxmlformats.org/officeDocument/2006/relationships/slide" Target="slides/slide75.xml"/><Relationship Id="rId76" Type="http://schemas.openxmlformats.org/officeDocument/2006/relationships/slide" Target="slides/slide74.xml"/><Relationship Id="rId75" Type="http://schemas.openxmlformats.org/officeDocument/2006/relationships/slide" Target="slides/slide73.xml"/><Relationship Id="rId74" Type="http://schemas.openxmlformats.org/officeDocument/2006/relationships/slide" Target="slides/slide72.xml"/><Relationship Id="rId73" Type="http://schemas.openxmlformats.org/officeDocument/2006/relationships/slide" Target="slides/slide71.xml"/><Relationship Id="rId72" Type="http://schemas.openxmlformats.org/officeDocument/2006/relationships/slide" Target="slides/slide70.xml"/><Relationship Id="rId71" Type="http://schemas.openxmlformats.org/officeDocument/2006/relationships/slide" Target="slides/slide69.xml"/><Relationship Id="rId70" Type="http://schemas.openxmlformats.org/officeDocument/2006/relationships/slide" Target="slides/slide68.xml"/><Relationship Id="rId7" Type="http://schemas.openxmlformats.org/officeDocument/2006/relationships/slide" Target="slides/slide5.xml"/><Relationship Id="rId69" Type="http://schemas.openxmlformats.org/officeDocument/2006/relationships/slide" Target="slides/slide67.xml"/><Relationship Id="rId68" Type="http://schemas.openxmlformats.org/officeDocument/2006/relationships/slide" Target="slides/slide66.xml"/><Relationship Id="rId67" Type="http://schemas.openxmlformats.org/officeDocument/2006/relationships/slide" Target="slides/slide65.xml"/><Relationship Id="rId66" Type="http://schemas.openxmlformats.org/officeDocument/2006/relationships/slide" Target="slides/slide64.xml"/><Relationship Id="rId65" Type="http://schemas.openxmlformats.org/officeDocument/2006/relationships/slide" Target="slides/slide63.xml"/><Relationship Id="rId64" Type="http://schemas.openxmlformats.org/officeDocument/2006/relationships/slide" Target="slides/slide62.xml"/><Relationship Id="rId63" Type="http://schemas.openxmlformats.org/officeDocument/2006/relationships/slide" Target="slides/slide61.xml"/><Relationship Id="rId62" Type="http://schemas.openxmlformats.org/officeDocument/2006/relationships/slide" Target="slides/slide60.xml"/><Relationship Id="rId61" Type="http://schemas.openxmlformats.org/officeDocument/2006/relationships/slide" Target="slides/slide59.xml"/><Relationship Id="rId60" Type="http://schemas.openxmlformats.org/officeDocument/2006/relationships/slide" Target="slides/slide58.xml"/><Relationship Id="rId6" Type="http://schemas.openxmlformats.org/officeDocument/2006/relationships/slide" Target="slides/slide4.xml"/><Relationship Id="rId59" Type="http://schemas.openxmlformats.org/officeDocument/2006/relationships/slide" Target="slides/slide57.xml"/><Relationship Id="rId58" Type="http://schemas.openxmlformats.org/officeDocument/2006/relationships/slide" Target="slides/slide56.xml"/><Relationship Id="rId57" Type="http://schemas.openxmlformats.org/officeDocument/2006/relationships/slide" Target="slides/slide55.xml"/><Relationship Id="rId56" Type="http://schemas.openxmlformats.org/officeDocument/2006/relationships/slide" Target="slides/slide54.xml"/><Relationship Id="rId55" Type="http://schemas.openxmlformats.org/officeDocument/2006/relationships/slide" Target="slides/slide53.xml"/><Relationship Id="rId54" Type="http://schemas.openxmlformats.org/officeDocument/2006/relationships/slide" Target="slides/slide52.xml"/><Relationship Id="rId53" Type="http://schemas.openxmlformats.org/officeDocument/2006/relationships/slide" Target="slides/slide51.xml"/><Relationship Id="rId52" Type="http://schemas.openxmlformats.org/officeDocument/2006/relationships/slide" Target="slides/slide50.xml"/><Relationship Id="rId51" Type="http://schemas.openxmlformats.org/officeDocument/2006/relationships/slide" Target="slides/slide49.xml"/><Relationship Id="rId50" Type="http://schemas.openxmlformats.org/officeDocument/2006/relationships/slide" Target="slides/slide48.xml"/><Relationship Id="rId5" Type="http://schemas.openxmlformats.org/officeDocument/2006/relationships/slide" Target="slides/slide3.xml"/><Relationship Id="rId49" Type="http://schemas.openxmlformats.org/officeDocument/2006/relationships/slide" Target="slides/slide47.xml"/><Relationship Id="rId48" Type="http://schemas.openxmlformats.org/officeDocument/2006/relationships/slide" Target="slides/slide46.xml"/><Relationship Id="rId47" Type="http://schemas.openxmlformats.org/officeDocument/2006/relationships/slide" Target="slides/slide45.xml"/><Relationship Id="rId46" Type="http://schemas.openxmlformats.org/officeDocument/2006/relationships/slide" Target="slides/slide44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テキストボックス 7"/>
          <p:cNvSpPr txBox="1"/>
          <p:nvPr userDrawn="1"/>
        </p:nvSpPr>
        <p:spPr>
          <a:xfrm>
            <a:off x="-46990" y="4194810"/>
            <a:ext cx="9008745" cy="23088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ja-JP" sz="13800">
                <a:solidFill>
                  <a:schemeClr val="bg1">
                    <a:lumMod val="95000"/>
                  </a:schemeClr>
                </a:solidFill>
                <a:latin typeface="Segoe UI Black" panose="020B0A02040204020203" charset="0"/>
              </a:rPr>
              <a:t>OpenData</a:t>
            </a:r>
            <a:endParaRPr lang="en-US" altLang="ja-JP" sz="13800">
              <a:solidFill>
                <a:schemeClr val="bg1">
                  <a:lumMod val="95000"/>
                </a:schemeClr>
              </a:solidFill>
              <a:latin typeface="Segoe UI Black" panose="020B0A02040204020203" charset="0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 dirty="0" smtClean="0"/>
              <a:t>マスタ タイトルの書式設定</a:t>
            </a:r>
            <a:endParaRPr kumimoji="1" lang="ja-JP" altLang="en-US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 dirty="0" smtClean="0"/>
              <a:t>マスタ サブタイトルの書式設定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8725A-28AD-45F8-B362-09C8E353BCD4}" type="datetimeFigureOut">
              <a:rPr kumimoji="1" lang="ja-JP" altLang="en-US" smtClean="0"/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8928E-AA9A-4D89-BC1F-A2C05AB4BD92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kumimoji="1" lang="ja-JP" altLang="en-US" dirty="0" smtClean="0"/>
              <a:t>マスタ タイトルの書式設定</a:t>
            </a:r>
            <a:endParaRPr kumimoji="1" lang="ja-JP" altLang="en-US" dirty="0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kumimoji="1" lang="ja-JP" altLang="en-US" dirty="0" smtClean="0"/>
              <a:t>マスタ テキストの書式設定</a:t>
            </a:r>
            <a:endParaRPr kumimoji="1" lang="ja-JP" altLang="en-US" dirty="0" smtClean="0"/>
          </a:p>
          <a:p>
            <a:pPr lvl="1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2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2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3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3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4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4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5 </a:t>
            </a:r>
            <a:r>
              <a:rPr kumimoji="1" lang="ja-JP" altLang="en-US" dirty="0" smtClean="0"/>
              <a:t>レベル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8725A-28AD-45F8-B362-09C8E353BCD4}" type="datetimeFigureOut">
              <a:rPr kumimoji="1" lang="ja-JP" altLang="en-US" smtClean="0"/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8928E-AA9A-4D89-BC1F-A2C05AB4BD92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/>
          <p:cNvSpPr>
            <a:spLocks noGrp="1"/>
          </p:cNvSpPr>
          <p:nvPr>
            <p:ph/>
          </p:nvPr>
        </p:nvSpPr>
        <p:spPr>
          <a:xfrm>
            <a:off x="628650" y="365125"/>
            <a:ext cx="7886700" cy="5811838"/>
          </a:xfrm>
        </p:spPr>
        <p:txBody>
          <a:bodyPr/>
          <a:lstStyle/>
          <a:p>
            <a:pPr lvl="0"/>
            <a:r>
              <a:rPr kumimoji="1" lang="ja-JP" altLang="en-US" dirty="0" smtClean="0"/>
              <a:t>マスタ テキストの書式設定</a:t>
            </a:r>
            <a:endParaRPr kumimoji="1" lang="ja-JP" altLang="en-US" dirty="0" smtClean="0"/>
          </a:p>
          <a:p>
            <a:pPr lvl="1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2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2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3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3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4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4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5 </a:t>
            </a:r>
            <a:r>
              <a:rPr kumimoji="1" lang="ja-JP" altLang="en-US" dirty="0" smtClean="0"/>
              <a:t>レベル</a:t>
            </a:r>
            <a:endParaRPr kumimoji="1"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8725A-28AD-45F8-B362-09C8E353BCD4}" type="datetimeFigureOut">
              <a:rPr kumimoji="1" lang="ja-JP" altLang="en-US" smtClean="0"/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8928E-AA9A-4D89-BC1F-A2C05AB4BD92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マスタ タイトルの書式設定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 dirty="0" smtClean="0"/>
              <a:t>マスタ テキストの書式設定</a:t>
            </a:r>
            <a:endParaRPr kumimoji="1" lang="ja-JP" altLang="en-US" dirty="0" smtClean="0"/>
          </a:p>
          <a:p>
            <a:pPr lvl="1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2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2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3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3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4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4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5 </a:t>
            </a:r>
            <a:r>
              <a:rPr kumimoji="1" lang="ja-JP" altLang="en-US" dirty="0" smtClean="0"/>
              <a:t>レベル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8725A-28AD-45F8-B362-09C8E353BCD4}" type="datetimeFigureOut">
              <a:rPr kumimoji="1" lang="ja-JP" altLang="en-US" smtClean="0"/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8928E-AA9A-4D89-BC1F-A2C05AB4BD92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 dirty="0" smtClean="0"/>
              <a:t>マスタ タイトルの書式設定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dirty="0" smtClean="0"/>
              <a:t>マスタ テキストの書式設定</a:t>
            </a:r>
            <a:endParaRPr kumimoji="1" lang="ja-JP" altLang="en-US" dirty="0" smtClean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8725A-28AD-45F8-B362-09C8E353BCD4}" type="datetimeFigureOut">
              <a:rPr kumimoji="1" lang="ja-JP" altLang="en-US" smtClean="0"/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8928E-AA9A-4D89-BC1F-A2C05AB4BD92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マスタ タイトルの書式設定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kumimoji="1" lang="ja-JP" altLang="en-US" dirty="0" smtClean="0"/>
              <a:t>マスタ テキストの書式設定</a:t>
            </a:r>
            <a:endParaRPr kumimoji="1" lang="ja-JP" altLang="en-US" dirty="0" smtClean="0"/>
          </a:p>
          <a:p>
            <a:pPr lvl="1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2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2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3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3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4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4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5 </a:t>
            </a:r>
            <a:r>
              <a:rPr kumimoji="1" lang="ja-JP" altLang="en-US" dirty="0" smtClean="0"/>
              <a:t>レベル</a:t>
            </a:r>
            <a:endParaRPr kumimoji="1" lang="ja-JP" altLang="en-US" dirty="0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kumimoji="1" lang="ja-JP" altLang="en-US" dirty="0" smtClean="0"/>
              <a:t>マスタ テキストの書式設定</a:t>
            </a:r>
            <a:endParaRPr kumimoji="1" lang="ja-JP" altLang="en-US" dirty="0" smtClean="0"/>
          </a:p>
          <a:p>
            <a:pPr lvl="1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2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2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3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3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4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4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5 </a:t>
            </a:r>
            <a:r>
              <a:rPr kumimoji="1" lang="ja-JP" altLang="en-US" dirty="0" smtClean="0"/>
              <a:t>レベル</a:t>
            </a:r>
            <a:endParaRPr kumimoji="1" lang="ja-JP" altLang="en-US" dirty="0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8725A-28AD-45F8-B362-09C8E353BCD4}" type="datetimeFigureOut">
              <a:rPr kumimoji="1" lang="ja-JP" altLang="en-US" smtClean="0"/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8928E-AA9A-4D89-BC1F-A2C05AB4BD92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r>
              <a:rPr kumimoji="1" lang="ja-JP" altLang="en-US" dirty="0" smtClean="0"/>
              <a:t>マスタ タイトルの書式設定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9841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dirty="0" smtClean="0"/>
              <a:t>マスタ テキストの書式設定</a:t>
            </a:r>
            <a:endParaRPr kumimoji="1" lang="ja-JP" altLang="en-US" dirty="0" smtClean="0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29841" y="2505075"/>
            <a:ext cx="3868340" cy="3684588"/>
          </a:xfrm>
        </p:spPr>
        <p:txBody>
          <a:bodyPr/>
          <a:lstStyle/>
          <a:p>
            <a:pPr lvl="0"/>
            <a:r>
              <a:rPr kumimoji="1" lang="ja-JP" altLang="en-US" dirty="0" smtClean="0"/>
              <a:t>マスタ テキストの書式設定</a:t>
            </a:r>
            <a:endParaRPr kumimoji="1" lang="ja-JP" altLang="en-US" dirty="0" smtClean="0"/>
          </a:p>
          <a:p>
            <a:pPr lvl="1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2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2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3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3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4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4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5 </a:t>
            </a:r>
            <a:r>
              <a:rPr kumimoji="1" lang="ja-JP" altLang="en-US" dirty="0" smtClean="0"/>
              <a:t>レベル</a:t>
            </a:r>
            <a:endParaRPr kumimoji="1" lang="ja-JP" altLang="en-US" dirty="0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dirty="0" smtClean="0"/>
              <a:t>マスタ テキストの書式設定</a:t>
            </a:r>
            <a:endParaRPr kumimoji="1" lang="ja-JP" altLang="en-US" dirty="0" smtClean="0"/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kumimoji="1" lang="ja-JP" altLang="en-US" dirty="0" smtClean="0"/>
              <a:t>マスタ テキストの書式設定</a:t>
            </a:r>
            <a:endParaRPr kumimoji="1" lang="ja-JP" altLang="en-US" dirty="0" smtClean="0"/>
          </a:p>
          <a:p>
            <a:pPr lvl="1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2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2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3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3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4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4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5 </a:t>
            </a:r>
            <a:r>
              <a:rPr kumimoji="1" lang="ja-JP" altLang="en-US" dirty="0" smtClean="0"/>
              <a:t>レベル</a:t>
            </a:r>
            <a:endParaRPr kumimoji="1" lang="ja-JP" altLang="en-US" dirty="0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8725A-28AD-45F8-B362-09C8E353BCD4}" type="datetimeFigureOut">
              <a:rPr kumimoji="1" lang="ja-JP" altLang="en-US" smtClean="0"/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8928E-AA9A-4D89-BC1F-A2C05AB4BD92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マスタ タイトルの書式設定</a:t>
            </a:r>
            <a:endParaRPr kumimoji="1"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8725A-28AD-45F8-B362-09C8E353BCD4}" type="datetimeFigureOut">
              <a:rPr kumimoji="1" lang="ja-JP" altLang="en-US" smtClean="0"/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8928E-AA9A-4D89-BC1F-A2C05AB4BD92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8725A-28AD-45F8-B362-09C8E353BCD4}" type="datetimeFigureOut">
              <a:rPr kumimoji="1" lang="ja-JP" altLang="en-US" smtClean="0"/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8928E-AA9A-4D89-BC1F-A2C05AB4BD92}" type="slidenum">
              <a:rPr kumimoji="1" lang="ja-JP" altLang="en-US" smtClean="0"/>
            </a:fld>
            <a:endParaRPr kumimoji="1" lang="ja-JP" altLang="en-US"/>
          </a:p>
        </p:txBody>
      </p:sp>
      <p:sp>
        <p:nvSpPr>
          <p:cNvPr id="8" name="テキストボックス 7"/>
          <p:cNvSpPr txBox="1"/>
          <p:nvPr userDrawn="1"/>
        </p:nvSpPr>
        <p:spPr>
          <a:xfrm>
            <a:off x="-46990" y="4194810"/>
            <a:ext cx="9008745" cy="23088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ja-JP" sz="13800">
                <a:solidFill>
                  <a:schemeClr val="bg1">
                    <a:lumMod val="95000"/>
                  </a:schemeClr>
                </a:solidFill>
                <a:latin typeface="Segoe UI Black" panose="020B0A02040204020203" charset="0"/>
              </a:rPr>
              <a:t>OpenData</a:t>
            </a:r>
            <a:endParaRPr lang="en-US" altLang="ja-JP" sz="13800">
              <a:solidFill>
                <a:schemeClr val="bg1">
                  <a:lumMod val="95000"/>
                </a:schemeClr>
              </a:solidFill>
              <a:latin typeface="Segoe UI Black" panose="020B0A02040204020203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8725A-28AD-45F8-B362-09C8E353BCD4}" type="datetimeFigureOut">
              <a:rPr kumimoji="1" lang="ja-JP" altLang="en-US" smtClean="0"/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8928E-AA9A-4D89-BC1F-A2C05AB4BD92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dirty="0" smtClean="0"/>
              <a:t>マスタ タイトルの書式設定</a:t>
            </a:r>
            <a:endParaRPr kumimoji="1" lang="ja-JP" altLang="en-US" dirty="0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dirty="0" smtClean="0"/>
              <a:t>マスタ テキストの書式設定</a:t>
            </a:r>
            <a:endParaRPr kumimoji="1" lang="ja-JP" altLang="en-US" dirty="0" smtClean="0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8725A-28AD-45F8-B362-09C8E353BCD4}" type="datetimeFigureOut">
              <a:rPr kumimoji="1" lang="ja-JP" altLang="en-US" smtClean="0"/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8928E-AA9A-4D89-BC1F-A2C05AB4BD92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dirty="0" smtClean="0"/>
              <a:t>マスタ タイトルの書式設定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 smtClean="0"/>
              <a:t>マスタ テキストの書式設定</a:t>
            </a:r>
            <a:endParaRPr kumimoji="1" lang="ja-JP" altLang="en-US" dirty="0" smtClean="0"/>
          </a:p>
          <a:p>
            <a:pPr lvl="1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2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2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3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3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4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4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5 </a:t>
            </a:r>
            <a:r>
              <a:rPr kumimoji="1" lang="ja-JP" altLang="en-US" dirty="0" smtClean="0"/>
              <a:t>レベル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F8725A-28AD-45F8-B362-09C8E353BCD4}" type="datetimeFigureOut">
              <a:rPr kumimoji="1" lang="ja-JP" altLang="en-US" smtClean="0"/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D8928E-AA9A-4D89-BC1F-A2C05AB4BD92}" type="slidenum">
              <a:rPr kumimoji="1" lang="ja-JP" altLang="en-US" smtClean="0"/>
            </a:fld>
            <a:endParaRPr kumimoji="1" lang="ja-JP" altLang="en-US"/>
          </a:p>
        </p:txBody>
      </p:sp>
      <p:sp>
        <p:nvSpPr>
          <p:cNvPr id="9" name="四角形 8"/>
          <p:cNvSpPr/>
          <p:nvPr userDrawn="1"/>
        </p:nvSpPr>
        <p:spPr>
          <a:xfrm>
            <a:off x="-13970" y="-8890"/>
            <a:ext cx="9161780" cy="9779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sp>
        <p:nvSpPr>
          <p:cNvPr id="10" name="四角形 9"/>
          <p:cNvSpPr/>
          <p:nvPr userDrawn="1"/>
        </p:nvSpPr>
        <p:spPr>
          <a:xfrm>
            <a:off x="-13970" y="6757035"/>
            <a:ext cx="9161780" cy="9779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6.png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4.png"/><Relationship Id="rId1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6.png"/><Relationship Id="rId1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8.png"/><Relationship Id="rId1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0.png"/><Relationship Id="rId1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2.png"/><Relationship Id="rId1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4.png"/><Relationship Id="rId1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image" Target="../media/image45.pn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image" Target="../media/image48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51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5.png"/><Relationship Id="rId1" Type="http://schemas.openxmlformats.org/officeDocument/2006/relationships/image" Target="../media/image54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6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9.png"/><Relationship Id="rId1" Type="http://schemas.openxmlformats.org/officeDocument/2006/relationships/image" Target="../media/image5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61.png"/><Relationship Id="rId1" Type="http://schemas.openxmlformats.org/officeDocument/2006/relationships/image" Target="../media/image6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63.png"/><Relationship Id="rId1" Type="http://schemas.openxmlformats.org/officeDocument/2006/relationships/image" Target="../media/image6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65.png"/><Relationship Id="rId1" Type="http://schemas.openxmlformats.org/officeDocument/2006/relationships/image" Target="../media/image6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67.png"/><Relationship Id="rId1" Type="http://schemas.openxmlformats.org/officeDocument/2006/relationships/image" Target="../media/image6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69.png"/><Relationship Id="rId1" Type="http://schemas.openxmlformats.org/officeDocument/2006/relationships/image" Target="../media/image6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71.png"/><Relationship Id="rId1" Type="http://schemas.openxmlformats.org/officeDocument/2006/relationships/image" Target="../media/image7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73.png"/><Relationship Id="rId1" Type="http://schemas.openxmlformats.org/officeDocument/2006/relationships/image" Target="../media/image7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75.png"/><Relationship Id="rId1" Type="http://schemas.openxmlformats.org/officeDocument/2006/relationships/image" Target="../media/image74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7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78.png"/><Relationship Id="rId1" Type="http://schemas.openxmlformats.org/officeDocument/2006/relationships/image" Target="../media/image7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80.png"/><Relationship Id="rId1" Type="http://schemas.openxmlformats.org/officeDocument/2006/relationships/image" Target="../media/image7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82.png"/><Relationship Id="rId1" Type="http://schemas.openxmlformats.org/officeDocument/2006/relationships/image" Target="../media/image8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84.png"/><Relationship Id="rId1" Type="http://schemas.openxmlformats.org/officeDocument/2006/relationships/image" Target="../media/image8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86.png"/><Relationship Id="rId1" Type="http://schemas.openxmlformats.org/officeDocument/2006/relationships/image" Target="../media/image8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88.png"/><Relationship Id="rId1" Type="http://schemas.openxmlformats.org/officeDocument/2006/relationships/image" Target="../media/image8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90.png"/><Relationship Id="rId1" Type="http://schemas.openxmlformats.org/officeDocument/2006/relationships/image" Target="../media/image89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91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9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94.png"/><Relationship Id="rId1" Type="http://schemas.openxmlformats.org/officeDocument/2006/relationships/image" Target="../media/image9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96.png"/><Relationship Id="rId1" Type="http://schemas.openxmlformats.org/officeDocument/2006/relationships/image" Target="../media/image95.png"/></Relationships>
</file>

<file path=ppt/slides/_rels/slide5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image" Target="../media/image97.png"/></Relationships>
</file>

<file path=ppt/slides/_rels/slide5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image" Target="../media/image10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04.png"/><Relationship Id="rId1" Type="http://schemas.openxmlformats.org/officeDocument/2006/relationships/image" Target="../media/image10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06.png"/><Relationship Id="rId1" Type="http://schemas.openxmlformats.org/officeDocument/2006/relationships/image" Target="../media/image105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08.png"/><Relationship Id="rId1" Type="http://schemas.openxmlformats.org/officeDocument/2006/relationships/image" Target="../media/image10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10.png"/><Relationship Id="rId1" Type="http://schemas.openxmlformats.org/officeDocument/2006/relationships/image" Target="../media/image109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12.png"/><Relationship Id="rId1" Type="http://schemas.openxmlformats.org/officeDocument/2006/relationships/image" Target="../media/image111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13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15.png"/><Relationship Id="rId1" Type="http://schemas.openxmlformats.org/officeDocument/2006/relationships/image" Target="../media/image114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17.png"/><Relationship Id="rId1" Type="http://schemas.openxmlformats.org/officeDocument/2006/relationships/image" Target="../media/image116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19.png"/><Relationship Id="rId1" Type="http://schemas.openxmlformats.org/officeDocument/2006/relationships/image" Target="../media/image118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21.png"/><Relationship Id="rId1" Type="http://schemas.openxmlformats.org/officeDocument/2006/relationships/image" Target="../media/image120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23.png"/><Relationship Id="rId1" Type="http://schemas.openxmlformats.org/officeDocument/2006/relationships/image" Target="../media/image122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25.png"/><Relationship Id="rId1" Type="http://schemas.openxmlformats.org/officeDocument/2006/relationships/image" Target="../media/image124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27.png"/><Relationship Id="rId1" Type="http://schemas.openxmlformats.org/officeDocument/2006/relationships/image" Target="../media/image12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7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image" Target="../media/image128.png"/></Relationships>
</file>

<file path=ppt/slides/_rels/slide7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image" Target="../media/image131.png"/></Relationships>
</file>

<file path=ppt/slides/_rels/slide7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37.png"/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image" Target="../media/image134.png"/></Relationships>
</file>

<file path=ppt/slides/_rels/slide7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image" Target="../media/image138.png"/></Relationships>
</file>

<file path=ppt/slides/_rels/slide7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image" Target="../media/image141.pn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47.png"/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image" Target="../media/image144.png"/></Relationships>
</file>

<file path=ppt/slides/_rels/slide7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image" Target="../media/image148.png"/></Relationships>
</file>

<file path=ppt/slides/_rels/slide7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53.png"/><Relationship Id="rId2" Type="http://schemas.openxmlformats.org/officeDocument/2006/relationships/image" Target="../media/image152.png"/><Relationship Id="rId1" Type="http://schemas.openxmlformats.org/officeDocument/2006/relationships/image" Target="../media/image151.png"/></Relationships>
</file>

<file path=ppt/slides/_rels/slide7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56.png"/><Relationship Id="rId2" Type="http://schemas.openxmlformats.org/officeDocument/2006/relationships/image" Target="../media/image155.png"/><Relationship Id="rId1" Type="http://schemas.openxmlformats.org/officeDocument/2006/relationships/image" Target="../media/image154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58.png"/><Relationship Id="rId1" Type="http://schemas.openxmlformats.org/officeDocument/2006/relationships/image" Target="../media/image157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60.png"/><Relationship Id="rId1" Type="http://schemas.openxmlformats.org/officeDocument/2006/relationships/image" Target="../media/image159.pn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61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image" Target="../media/image163.png"/><Relationship Id="rId1" Type="http://schemas.openxmlformats.org/officeDocument/2006/relationships/image" Target="../media/image162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65.png"/><Relationship Id="rId1" Type="http://schemas.openxmlformats.org/officeDocument/2006/relationships/image" Target="../media/image164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67.png"/><Relationship Id="rId1" Type="http://schemas.openxmlformats.org/officeDocument/2006/relationships/image" Target="../media/image166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69.png"/><Relationship Id="rId1" Type="http://schemas.openxmlformats.org/officeDocument/2006/relationships/image" Target="../media/image168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71.png"/><Relationship Id="rId1" Type="http://schemas.openxmlformats.org/officeDocument/2006/relationships/image" Target="../media/image170.pn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74.png"/><Relationship Id="rId2" Type="http://schemas.openxmlformats.org/officeDocument/2006/relationships/image" Target="../media/image173.png"/><Relationship Id="rId1" Type="http://schemas.openxmlformats.org/officeDocument/2006/relationships/image" Target="../media/image172.pn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75.pn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7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5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78.png"/><Relationship Id="rId1" Type="http://schemas.openxmlformats.org/officeDocument/2006/relationships/image" Target="../media/image177.pn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179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81.png"/><Relationship Id="rId1" Type="http://schemas.openxmlformats.org/officeDocument/2006/relationships/image" Target="../media/image180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83.png"/><Relationship Id="rId1" Type="http://schemas.openxmlformats.org/officeDocument/2006/relationships/image" Target="../media/image18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タイトル 1"/>
          <p:cNvSpPr>
            <a:spLocks noGrp="1"/>
          </p:cNvSpPr>
          <p:nvPr/>
        </p:nvSpPr>
        <p:spPr>
          <a:xfrm>
            <a:off x="655320" y="2352040"/>
            <a:ext cx="6605270" cy="115125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6000" kern="120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cs typeface="+mj-cs"/>
              </a:defRPr>
            </a:lvl1pPr>
          </a:lstStyle>
          <a:p>
            <a:pPr algn="l"/>
            <a:r>
              <a:rPr lang="ja-JP" altLang="en-US" sz="5400" b="1"/>
              <a:t>自治体が行うオープンデータ</a:t>
            </a:r>
            <a:endParaRPr lang="ja-JP" altLang="en-US" sz="5400" b="1"/>
          </a:p>
        </p:txBody>
      </p:sp>
      <p:sp>
        <p:nvSpPr>
          <p:cNvPr id="5" name="サブタイトル 2"/>
          <p:cNvSpPr>
            <a:spLocks noGrp="1"/>
          </p:cNvSpPr>
          <p:nvPr/>
        </p:nvSpPr>
        <p:spPr>
          <a:xfrm>
            <a:off x="716280" y="3729355"/>
            <a:ext cx="5461635" cy="6064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ja-JP" altLang="en-US"/>
              <a:t>テンプレート版（</a:t>
            </a:r>
            <a:r>
              <a:rPr lang="en-US" altLang="ja-JP"/>
              <a:t>2018</a:t>
            </a:r>
            <a:r>
              <a:rPr lang="ja-JP" altLang="en-US"/>
              <a:t>年</a:t>
            </a:r>
            <a:r>
              <a:rPr lang="en-US" altLang="ja-JP"/>
              <a:t>12</a:t>
            </a:r>
            <a:r>
              <a:rPr lang="ja-JP" altLang="en-US"/>
              <a:t>月公開）</a:t>
            </a:r>
            <a:endParaRPr lang="ja-JP" altLang="en-US"/>
          </a:p>
        </p:txBody>
      </p:sp>
      <p:cxnSp>
        <p:nvCxnSpPr>
          <p:cNvPr id="6" name="直線コネクタ 5"/>
          <p:cNvCxnSpPr/>
          <p:nvPr/>
        </p:nvCxnSpPr>
        <p:spPr>
          <a:xfrm>
            <a:off x="-8890" y="3503295"/>
            <a:ext cx="9162415" cy="0"/>
          </a:xfrm>
          <a:prstGeom prst="line">
            <a:avLst/>
          </a:prstGeom>
          <a:ln w="571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サブタイトル 2"/>
          <p:cNvSpPr>
            <a:spLocks noGrp="1"/>
          </p:cNvSpPr>
          <p:nvPr/>
        </p:nvSpPr>
        <p:spPr>
          <a:xfrm>
            <a:off x="4375785" y="5845175"/>
            <a:ext cx="4618990" cy="6064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ja-JP" altLang="en-US"/>
              <a:t>　　　　　　　　喜多　耕一</a:t>
            </a:r>
            <a:endParaRPr lang="ja-JP" altLang="en-US"/>
          </a:p>
        </p:txBody>
      </p:sp>
      <p:pic>
        <p:nvPicPr>
          <p:cNvPr id="3" name="図形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7" name="テキストボックス 6"/>
          <p:cNvSpPr txBox="1"/>
          <p:nvPr/>
        </p:nvSpPr>
        <p:spPr>
          <a:xfrm>
            <a:off x="65405" y="6451600"/>
            <a:ext cx="7597775" cy="316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400">
                <a:latin typeface="游ゴシック" panose="020B0400000000000000" charset="-128"/>
                <a:ea typeface="游ゴシック" panose="020B0400000000000000" charset="-128"/>
              </a:rPr>
              <a:t>※</a:t>
            </a:r>
            <a:r>
              <a:rPr sz="1400">
                <a:latin typeface="游ゴシック" panose="020B0400000000000000" charset="-128"/>
                <a:ea typeface="游ゴシック" panose="020B0400000000000000" charset="-128"/>
              </a:rPr>
              <a:t>この資料は、喜多耕一氏が作成した「自治体が行うオープンデータ」を編集したものです</a:t>
            </a:r>
            <a:endParaRPr lang="ja-JP" altLang="en-US" sz="1400">
              <a:latin typeface="游ゴシック" panose="020B0400000000000000" charset="-128"/>
              <a:ea typeface="游ゴシック" panose="020B0400000000000000" charset="-128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43" name="Google Shape;743;p84"/>
          <p:cNvSpPr txBox="1"/>
          <p:nvPr/>
        </p:nvSpPr>
        <p:spPr>
          <a:xfrm>
            <a:off x="297815" y="2147570"/>
            <a:ext cx="8548370" cy="134366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9pPr>
          </a:lstStyle>
          <a:p>
            <a:pPr lvl="0" algn="ctr"/>
            <a:r>
              <a:rPr lang="ja-JP" altLang="en-US" sz="360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国のホームページなどにも</a:t>
            </a:r>
            <a:endParaRPr lang="ja-JP" altLang="en-US" sz="360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/>
            <a:r>
              <a:rPr lang="ja-JP" altLang="en-US" sz="360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説明があります</a:t>
            </a:r>
            <a:endParaRPr lang="ja-JP" altLang="en-US" sz="360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3" name="図形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図形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15" y="95885"/>
            <a:ext cx="9131935" cy="6287135"/>
          </a:xfrm>
          <a:prstGeom prst="rect">
            <a:avLst/>
          </a:prstGeom>
        </p:spPr>
      </p:pic>
      <p:pic>
        <p:nvPicPr>
          <p:cNvPr id="5" name="図形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図形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350" y="83185"/>
            <a:ext cx="9146540" cy="6309995"/>
          </a:xfrm>
          <a:prstGeom prst="rect">
            <a:avLst/>
          </a:prstGeom>
        </p:spPr>
      </p:pic>
      <p:pic>
        <p:nvPicPr>
          <p:cNvPr id="5" name="図形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図形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5715" y="86995"/>
            <a:ext cx="9145270" cy="6337300"/>
          </a:xfrm>
          <a:prstGeom prst="rect">
            <a:avLst/>
          </a:prstGeom>
        </p:spPr>
      </p:pic>
      <p:pic>
        <p:nvPicPr>
          <p:cNvPr id="4" name="図形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図形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5715" y="86995"/>
            <a:ext cx="9145270" cy="6337300"/>
          </a:xfrm>
          <a:prstGeom prst="rect">
            <a:avLst/>
          </a:prstGeom>
        </p:spPr>
      </p:pic>
      <p:pic>
        <p:nvPicPr>
          <p:cNvPr id="4" name="図形 3" descr="nagedasu_hakui_ma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" y="1226820"/>
            <a:ext cx="7095490" cy="5266055"/>
          </a:xfrm>
          <a:prstGeom prst="rect">
            <a:avLst/>
          </a:prstGeom>
        </p:spPr>
      </p:pic>
      <p:pic>
        <p:nvPicPr>
          <p:cNvPr id="7" name="図形 6" descr="fashion_model_woman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2820" y="3017520"/>
            <a:ext cx="3026410" cy="3925570"/>
          </a:xfrm>
          <a:prstGeom prst="rect">
            <a:avLst/>
          </a:prstGeom>
        </p:spPr>
      </p:pic>
      <p:sp>
        <p:nvSpPr>
          <p:cNvPr id="6" name="フリーフォーム 5"/>
          <p:cNvSpPr/>
          <p:nvPr/>
        </p:nvSpPr>
        <p:spPr>
          <a:xfrm>
            <a:off x="4869180" y="149860"/>
            <a:ext cx="3147695" cy="3520440"/>
          </a:xfrm>
          <a:custGeom>
            <a:avLst/>
            <a:gdLst>
              <a:gd name="connsiteX0" fmla="*/ 1136 w 4854"/>
              <a:gd name="connsiteY0" fmla="*/ 3659 h 5368"/>
              <a:gd name="connsiteX1" fmla="*/ 139 w 4854"/>
              <a:gd name="connsiteY1" fmla="*/ 4808 h 5368"/>
              <a:gd name="connsiteX2" fmla="*/ 1301 w 4854"/>
              <a:gd name="connsiteY2" fmla="*/ 4287 h 5368"/>
              <a:gd name="connsiteX3" fmla="*/ 1225 w 4854"/>
              <a:gd name="connsiteY3" fmla="*/ 5356 h 5368"/>
              <a:gd name="connsiteX4" fmla="*/ 1859 w 4854"/>
              <a:gd name="connsiteY4" fmla="*/ 4574 h 5368"/>
              <a:gd name="connsiteX5" fmla="*/ 2162 w 4854"/>
              <a:gd name="connsiteY5" fmla="*/ 5368 h 5368"/>
              <a:gd name="connsiteX6" fmla="*/ 2479 w 4854"/>
              <a:gd name="connsiteY6" fmla="*/ 4530 h 5368"/>
              <a:gd name="connsiteX7" fmla="*/ 3054 w 4854"/>
              <a:gd name="connsiteY7" fmla="*/ 5105 h 5368"/>
              <a:gd name="connsiteX8" fmla="*/ 3249 w 4854"/>
              <a:gd name="connsiteY8" fmla="*/ 4167 h 5368"/>
              <a:gd name="connsiteX9" fmla="*/ 3895 w 4854"/>
              <a:gd name="connsiteY9" fmla="*/ 4869 h 5368"/>
              <a:gd name="connsiteX10" fmla="*/ 3700 w 4854"/>
              <a:gd name="connsiteY10" fmla="*/ 3928 h 5368"/>
              <a:gd name="connsiteX11" fmla="*/ 4589 w 4854"/>
              <a:gd name="connsiteY11" fmla="*/ 4117 h 5368"/>
              <a:gd name="connsiteX12" fmla="*/ 3940 w 4854"/>
              <a:gd name="connsiteY12" fmla="*/ 3468 h 5368"/>
              <a:gd name="connsiteX13" fmla="*/ 4854 w 4854"/>
              <a:gd name="connsiteY13" fmla="*/ 3202 h 5368"/>
              <a:gd name="connsiteX14" fmla="*/ 3999 w 4854"/>
              <a:gd name="connsiteY14" fmla="*/ 2582 h 5368"/>
              <a:gd name="connsiteX15" fmla="*/ 4854 w 4854"/>
              <a:gd name="connsiteY15" fmla="*/ 2184 h 5368"/>
              <a:gd name="connsiteX16" fmla="*/ 4303 w 4854"/>
              <a:gd name="connsiteY16" fmla="*/ 1707 h 5368"/>
              <a:gd name="connsiteX17" fmla="*/ 4545 w 4854"/>
              <a:gd name="connsiteY17" fmla="*/ 930 h 5368"/>
              <a:gd name="connsiteX18" fmla="*/ 3808 w 4854"/>
              <a:gd name="connsiteY18" fmla="*/ 1267 h 5368"/>
              <a:gd name="connsiteX19" fmla="*/ 3895 w 4854"/>
              <a:gd name="connsiteY19" fmla="*/ 296 h 5368"/>
              <a:gd name="connsiteX20" fmla="*/ 3246 w 4854"/>
              <a:gd name="connsiteY20" fmla="*/ 768 h 5368"/>
              <a:gd name="connsiteX21" fmla="*/ 2995 w 4854"/>
              <a:gd name="connsiteY21" fmla="*/ 0 h 5368"/>
              <a:gd name="connsiteX22" fmla="*/ 2538 w 4854"/>
              <a:gd name="connsiteY22" fmla="*/ 679 h 5368"/>
              <a:gd name="connsiteX23" fmla="*/ 2022 w 4854"/>
              <a:gd name="connsiteY23" fmla="*/ 45 h 5368"/>
              <a:gd name="connsiteX24" fmla="*/ 1859 w 4854"/>
              <a:gd name="connsiteY24" fmla="*/ 782 h 5368"/>
              <a:gd name="connsiteX25" fmla="*/ 1004 w 4854"/>
              <a:gd name="connsiteY25" fmla="*/ 517 h 5368"/>
              <a:gd name="connsiteX26" fmla="*/ 1263 w 4854"/>
              <a:gd name="connsiteY26" fmla="*/ 1476 h 5368"/>
              <a:gd name="connsiteX27" fmla="*/ 428 w 4854"/>
              <a:gd name="connsiteY27" fmla="*/ 1343 h 5368"/>
              <a:gd name="connsiteX28" fmla="*/ 1004 w 4854"/>
              <a:gd name="connsiteY28" fmla="*/ 2184 h 5368"/>
              <a:gd name="connsiteX29" fmla="*/ 0 w 4854"/>
              <a:gd name="connsiteY29" fmla="*/ 2391 h 5368"/>
              <a:gd name="connsiteX30" fmla="*/ 1048 w 4854"/>
              <a:gd name="connsiteY30" fmla="*/ 2878 h 5368"/>
              <a:gd name="connsiteX31" fmla="*/ 295 w 4854"/>
              <a:gd name="connsiteY31" fmla="*/ 3541 h 5368"/>
              <a:gd name="connsiteX32" fmla="*/ 1136 w 4854"/>
              <a:gd name="connsiteY32" fmla="*/ 3659 h 5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4854" h="5368">
                <a:moveTo>
                  <a:pt x="1136" y="3659"/>
                </a:moveTo>
                <a:lnTo>
                  <a:pt x="139" y="4808"/>
                </a:lnTo>
                <a:lnTo>
                  <a:pt x="1301" y="4287"/>
                </a:lnTo>
                <a:lnTo>
                  <a:pt x="1225" y="5356"/>
                </a:lnTo>
                <a:lnTo>
                  <a:pt x="1859" y="4574"/>
                </a:lnTo>
                <a:lnTo>
                  <a:pt x="2162" y="5368"/>
                </a:lnTo>
                <a:lnTo>
                  <a:pt x="2479" y="4530"/>
                </a:lnTo>
                <a:lnTo>
                  <a:pt x="3054" y="5105"/>
                </a:lnTo>
                <a:lnTo>
                  <a:pt x="3249" y="4167"/>
                </a:lnTo>
                <a:lnTo>
                  <a:pt x="3895" y="4869"/>
                </a:lnTo>
                <a:lnTo>
                  <a:pt x="3700" y="3928"/>
                </a:lnTo>
                <a:lnTo>
                  <a:pt x="4589" y="4117"/>
                </a:lnTo>
                <a:lnTo>
                  <a:pt x="3940" y="3468"/>
                </a:lnTo>
                <a:lnTo>
                  <a:pt x="4854" y="3202"/>
                </a:lnTo>
                <a:lnTo>
                  <a:pt x="3999" y="2582"/>
                </a:lnTo>
                <a:lnTo>
                  <a:pt x="4854" y="2184"/>
                </a:lnTo>
                <a:lnTo>
                  <a:pt x="4303" y="1707"/>
                </a:lnTo>
                <a:lnTo>
                  <a:pt x="4545" y="930"/>
                </a:lnTo>
                <a:lnTo>
                  <a:pt x="3808" y="1267"/>
                </a:lnTo>
                <a:lnTo>
                  <a:pt x="3895" y="296"/>
                </a:lnTo>
                <a:lnTo>
                  <a:pt x="3246" y="768"/>
                </a:lnTo>
                <a:lnTo>
                  <a:pt x="2995" y="0"/>
                </a:lnTo>
                <a:lnTo>
                  <a:pt x="2538" y="679"/>
                </a:lnTo>
                <a:lnTo>
                  <a:pt x="2022" y="45"/>
                </a:lnTo>
                <a:lnTo>
                  <a:pt x="1859" y="782"/>
                </a:lnTo>
                <a:lnTo>
                  <a:pt x="1004" y="517"/>
                </a:lnTo>
                <a:lnTo>
                  <a:pt x="1263" y="1476"/>
                </a:lnTo>
                <a:lnTo>
                  <a:pt x="428" y="1343"/>
                </a:lnTo>
                <a:lnTo>
                  <a:pt x="1004" y="2184"/>
                </a:lnTo>
                <a:lnTo>
                  <a:pt x="0" y="2391"/>
                </a:lnTo>
                <a:lnTo>
                  <a:pt x="1048" y="2878"/>
                </a:lnTo>
                <a:lnTo>
                  <a:pt x="295" y="3541"/>
                </a:lnTo>
                <a:lnTo>
                  <a:pt x="1136" y="3659"/>
                </a:lnTo>
                <a:close/>
              </a:path>
            </a:pathLst>
          </a:cu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ja-JP" altLang="en-US"/>
          </a:p>
        </p:txBody>
      </p:sp>
      <p:sp>
        <p:nvSpPr>
          <p:cNvPr id="5" name="テキストボックス 4"/>
          <p:cNvSpPr txBox="1"/>
          <p:nvPr/>
        </p:nvSpPr>
        <p:spPr>
          <a:xfrm>
            <a:off x="5699125" y="799465"/>
            <a:ext cx="1487170" cy="261810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ja-JP" altLang="en-US" sz="2800">
                <a:latin typeface="游明朝 Demibold" panose="02020600000000000000" charset="-128"/>
                <a:ea typeface="游明朝 Demibold" panose="02020600000000000000" charset="-128"/>
              </a:rPr>
              <a:t>文字が</a:t>
            </a:r>
            <a:endParaRPr lang="ja-JP" altLang="en-US" sz="2800">
              <a:latin typeface="游明朝 Demibold" panose="02020600000000000000" charset="-128"/>
              <a:ea typeface="游明朝 Demibold" panose="02020600000000000000" charset="-128"/>
            </a:endParaRPr>
          </a:p>
          <a:p>
            <a:r>
              <a:rPr lang="ja-JP" altLang="en-US" sz="2800">
                <a:latin typeface="游明朝 Demibold" panose="02020600000000000000" charset="-128"/>
                <a:ea typeface="游明朝 Demibold" panose="02020600000000000000" charset="-128"/>
              </a:rPr>
              <a:t>小さすぎて</a:t>
            </a:r>
            <a:endParaRPr lang="ja-JP" altLang="en-US" sz="2800">
              <a:latin typeface="游明朝 Demibold" panose="02020600000000000000" charset="-128"/>
              <a:ea typeface="游明朝 Demibold" panose="02020600000000000000" charset="-128"/>
            </a:endParaRPr>
          </a:p>
          <a:p>
            <a:r>
              <a:rPr lang="ja-JP" altLang="en-US" sz="2800">
                <a:latin typeface="游明朝 Demibold" panose="02020600000000000000" charset="-128"/>
                <a:ea typeface="游明朝 Demibold" panose="02020600000000000000" charset="-128"/>
              </a:rPr>
              <a:t>よめなーい！</a:t>
            </a:r>
            <a:endParaRPr lang="ja-JP" altLang="en-US" sz="2800">
              <a:latin typeface="游明朝 Demibold" panose="02020600000000000000" charset="-128"/>
              <a:ea typeface="游明朝 Demibold" panose="020206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テキストボックス 3"/>
          <p:cNvSpPr txBox="1"/>
          <p:nvPr/>
        </p:nvSpPr>
        <p:spPr>
          <a:xfrm>
            <a:off x="320040" y="1483995"/>
            <a:ext cx="8639175" cy="33432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 sz="2400">
                <a:latin typeface="游ゴシック" panose="020B0400000000000000" charset="-128"/>
                <a:ea typeface="游ゴシック" panose="020B0400000000000000" charset="-128"/>
              </a:rPr>
              <a:t>（国及び地方公共団体等が保有する官民データの容易な</a:t>
            </a:r>
            <a:endParaRPr lang="ja-JP" altLang="en-US" sz="2400"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ja-JP" altLang="en-US" sz="2400">
                <a:latin typeface="游ゴシック" panose="020B0400000000000000" charset="-128"/>
                <a:ea typeface="游ゴシック" panose="020B0400000000000000" charset="-128"/>
              </a:rPr>
              <a:t>利用等）</a:t>
            </a:r>
            <a:endParaRPr lang="ja-JP" altLang="en-US" sz="2400">
              <a:latin typeface="游ゴシック" panose="020B0400000000000000" charset="-128"/>
              <a:ea typeface="游ゴシック" panose="020B0400000000000000" charset="-128"/>
            </a:endParaRPr>
          </a:p>
          <a:p>
            <a:endParaRPr lang="ja-JP" altLang="en-US" sz="2000"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ja-JP" altLang="en-US" sz="2400">
                <a:latin typeface="游ゴシック" panose="020B0400000000000000" charset="-128"/>
                <a:ea typeface="游ゴシック" panose="020B0400000000000000" charset="-128"/>
              </a:rPr>
              <a:t>第十一条　</a:t>
            </a:r>
            <a:r>
              <a:rPr lang="ja-JP" altLang="en-US" sz="2400" b="1">
                <a:latin typeface="游ゴシック" panose="020B0400000000000000" charset="-128"/>
                <a:ea typeface="游ゴシック" panose="020B0400000000000000" charset="-128"/>
              </a:rPr>
              <a:t>国及び地方公共団体</a:t>
            </a:r>
            <a:r>
              <a:rPr lang="ja-JP" altLang="en-US" sz="2400">
                <a:latin typeface="游ゴシック" panose="020B0400000000000000" charset="-128"/>
                <a:ea typeface="游ゴシック" panose="020B0400000000000000" charset="-128"/>
              </a:rPr>
              <a:t>は、自らが保有する</a:t>
            </a:r>
            <a:endParaRPr lang="ja-JP" altLang="en-US" sz="2400"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ja-JP" altLang="en-US" sz="2400">
                <a:latin typeface="游ゴシック" panose="020B0400000000000000" charset="-128"/>
                <a:ea typeface="游ゴシック" panose="020B0400000000000000" charset="-128"/>
              </a:rPr>
              <a:t>　官民データについて、個人及び法人の権利利益、</a:t>
            </a:r>
            <a:endParaRPr lang="ja-JP" altLang="en-US" sz="2400"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ja-JP" altLang="en-US" sz="2400">
                <a:latin typeface="游ゴシック" panose="020B0400000000000000" charset="-128"/>
                <a:ea typeface="游ゴシック" panose="020B0400000000000000" charset="-128"/>
              </a:rPr>
              <a:t>　国の安全等が害されることのないようにしつつ、</a:t>
            </a:r>
            <a:endParaRPr lang="ja-JP" altLang="en-US" sz="2400"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ja-JP" altLang="en-US" sz="2400" b="1">
                <a:latin typeface="游ゴシック" panose="020B0400000000000000" charset="-128"/>
                <a:ea typeface="游ゴシック" panose="020B0400000000000000" charset="-128"/>
              </a:rPr>
              <a:t>　国民がインターネット</a:t>
            </a:r>
            <a:r>
              <a:rPr lang="ja-JP" altLang="en-US" sz="2400">
                <a:latin typeface="游ゴシック" panose="020B0400000000000000" charset="-128"/>
                <a:ea typeface="游ゴシック" panose="020B0400000000000000" charset="-128"/>
              </a:rPr>
              <a:t>その他の高度情報通信ネットワーク</a:t>
            </a:r>
            <a:endParaRPr lang="ja-JP" altLang="en-US" sz="2400"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ja-JP" altLang="en-US" sz="2400">
                <a:latin typeface="游ゴシック" panose="020B0400000000000000" charset="-128"/>
                <a:ea typeface="游ゴシック" panose="020B0400000000000000" charset="-128"/>
              </a:rPr>
              <a:t>　を通じて</a:t>
            </a:r>
            <a:r>
              <a:rPr lang="ja-JP" altLang="en-US" sz="2400" b="1">
                <a:latin typeface="游ゴシック" panose="020B0400000000000000" charset="-128"/>
                <a:ea typeface="游ゴシック" panose="020B0400000000000000" charset="-128"/>
              </a:rPr>
              <a:t>容易に利用</a:t>
            </a:r>
            <a:r>
              <a:rPr lang="ja-JP" altLang="en-US" sz="2400">
                <a:latin typeface="游ゴシック" panose="020B0400000000000000" charset="-128"/>
                <a:ea typeface="游ゴシック" panose="020B0400000000000000" charset="-128"/>
              </a:rPr>
              <a:t>できるよう、必要な措置を講ずるもの</a:t>
            </a:r>
            <a:endParaRPr lang="ja-JP" altLang="en-US" sz="2400"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ja-JP" altLang="en-US" sz="2400">
                <a:latin typeface="游ゴシック" panose="020B0400000000000000" charset="-128"/>
                <a:ea typeface="游ゴシック" panose="020B0400000000000000" charset="-128"/>
              </a:rPr>
              <a:t>　とする。</a:t>
            </a:r>
            <a:endParaRPr lang="ja-JP" altLang="en-US" sz="2400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7" name="テキストボックス 6"/>
          <p:cNvSpPr txBox="1"/>
          <p:nvPr/>
        </p:nvSpPr>
        <p:spPr>
          <a:xfrm>
            <a:off x="655320" y="261620"/>
            <a:ext cx="7833360" cy="735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ja-JP" altLang="en-US" sz="4000" b="1">
                <a:solidFill>
                  <a:srgbClr val="C00000"/>
                </a:solidFill>
                <a:latin typeface="游ゴシック" panose="020B0400000000000000" charset="-128"/>
                <a:ea typeface="游ゴシック" panose="020B0400000000000000" charset="-128"/>
              </a:rPr>
              <a:t>官民データ活用推進基本法</a:t>
            </a:r>
            <a:endParaRPr lang="ja-JP" altLang="en-US" sz="4000" b="1">
              <a:solidFill>
                <a:srgbClr val="C00000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テキストボックス 3"/>
          <p:cNvSpPr txBox="1"/>
          <p:nvPr/>
        </p:nvSpPr>
        <p:spPr>
          <a:xfrm>
            <a:off x="320040" y="805815"/>
            <a:ext cx="8639175" cy="23069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 sz="2400">
                <a:solidFill>
                  <a:schemeClr val="bg1">
                    <a:lumMod val="50000"/>
                  </a:schemeClr>
                </a:solidFill>
                <a:latin typeface="游ゴシック" panose="020B0400000000000000" charset="-128"/>
                <a:ea typeface="游ゴシック" panose="020B0400000000000000" charset="-128"/>
              </a:rPr>
              <a:t>第十一条　</a:t>
            </a:r>
            <a:r>
              <a:rPr lang="ja-JP" altLang="en-US" sz="2400" b="1">
                <a:solidFill>
                  <a:schemeClr val="bg1">
                    <a:lumMod val="50000"/>
                  </a:schemeClr>
                </a:solidFill>
                <a:latin typeface="游ゴシック" panose="020B0400000000000000" charset="-128"/>
                <a:ea typeface="游ゴシック" panose="020B0400000000000000" charset="-128"/>
              </a:rPr>
              <a:t>国及び地方公共団体</a:t>
            </a:r>
            <a:r>
              <a:rPr lang="ja-JP" altLang="en-US" sz="2400">
                <a:solidFill>
                  <a:schemeClr val="bg1">
                    <a:lumMod val="50000"/>
                  </a:schemeClr>
                </a:solidFill>
                <a:latin typeface="游ゴシック" panose="020B0400000000000000" charset="-128"/>
                <a:ea typeface="游ゴシック" panose="020B0400000000000000" charset="-128"/>
              </a:rPr>
              <a:t>は、自らが保有する</a:t>
            </a:r>
            <a:endParaRPr lang="ja-JP" altLang="en-US" sz="2400">
              <a:solidFill>
                <a:schemeClr val="bg1">
                  <a:lumMod val="50000"/>
                </a:schemeClr>
              </a:solidFill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ja-JP" altLang="en-US" sz="2400">
                <a:solidFill>
                  <a:schemeClr val="bg1">
                    <a:lumMod val="50000"/>
                  </a:schemeClr>
                </a:solidFill>
                <a:latin typeface="游ゴシック" panose="020B0400000000000000" charset="-128"/>
                <a:ea typeface="游ゴシック" panose="020B0400000000000000" charset="-128"/>
              </a:rPr>
              <a:t>　官民データについて、個人及び法人の権利利益、</a:t>
            </a:r>
            <a:endParaRPr lang="ja-JP" altLang="en-US" sz="2400">
              <a:solidFill>
                <a:schemeClr val="bg1">
                  <a:lumMod val="50000"/>
                </a:schemeClr>
              </a:solidFill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ja-JP" altLang="en-US" sz="2400">
                <a:solidFill>
                  <a:schemeClr val="bg1">
                    <a:lumMod val="50000"/>
                  </a:schemeClr>
                </a:solidFill>
                <a:latin typeface="游ゴシック" panose="020B0400000000000000" charset="-128"/>
                <a:ea typeface="游ゴシック" panose="020B0400000000000000" charset="-128"/>
              </a:rPr>
              <a:t>　国の安全等が害されることのないようにしつつ、</a:t>
            </a:r>
            <a:endParaRPr lang="ja-JP" altLang="en-US" sz="2400">
              <a:solidFill>
                <a:schemeClr val="bg1">
                  <a:lumMod val="50000"/>
                </a:schemeClr>
              </a:solidFill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ja-JP" altLang="en-US" sz="2400" b="1">
                <a:latin typeface="游ゴシック" panose="020B0400000000000000" charset="-128"/>
                <a:ea typeface="游ゴシック" panose="020B0400000000000000" charset="-128"/>
              </a:rPr>
              <a:t>　国民がインターネットその他の高度情報通信ネットワーク</a:t>
            </a:r>
            <a:endParaRPr lang="ja-JP" altLang="en-US" sz="2400" b="1"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ja-JP" altLang="en-US" sz="2400" b="1">
                <a:latin typeface="游ゴシック" panose="020B0400000000000000" charset="-128"/>
                <a:ea typeface="游ゴシック" panose="020B0400000000000000" charset="-128"/>
              </a:rPr>
              <a:t>　を通じて容易に利用できるよう</a:t>
            </a:r>
            <a:r>
              <a:rPr lang="ja-JP" altLang="en-US" sz="2400">
                <a:solidFill>
                  <a:schemeClr val="bg1">
                    <a:lumMod val="50000"/>
                  </a:schemeClr>
                </a:solidFill>
                <a:latin typeface="游ゴシック" panose="020B0400000000000000" charset="-128"/>
                <a:ea typeface="游ゴシック" panose="020B0400000000000000" charset="-128"/>
              </a:rPr>
              <a:t>、必要な措置を講ずるもの</a:t>
            </a:r>
            <a:endParaRPr lang="ja-JP" altLang="en-US" sz="2400">
              <a:solidFill>
                <a:schemeClr val="bg1">
                  <a:lumMod val="50000"/>
                </a:schemeClr>
              </a:solidFill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ja-JP" altLang="en-US" sz="2400">
                <a:solidFill>
                  <a:schemeClr val="bg1">
                    <a:lumMod val="50000"/>
                  </a:schemeClr>
                </a:solidFill>
                <a:latin typeface="游ゴシック" panose="020B0400000000000000" charset="-128"/>
                <a:ea typeface="游ゴシック" panose="020B0400000000000000" charset="-128"/>
              </a:rPr>
              <a:t>　とする。</a:t>
            </a:r>
            <a:endParaRPr lang="ja-JP" altLang="en-US" sz="2400">
              <a:solidFill>
                <a:schemeClr val="bg1">
                  <a:lumMod val="50000"/>
                </a:schemeClr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7" name="テキストボックス 6"/>
          <p:cNvSpPr txBox="1"/>
          <p:nvPr/>
        </p:nvSpPr>
        <p:spPr>
          <a:xfrm>
            <a:off x="655320" y="190500"/>
            <a:ext cx="7833360" cy="5422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ja-JP" altLang="en-US" sz="2800" b="1">
                <a:solidFill>
                  <a:srgbClr val="C00000"/>
                </a:solidFill>
                <a:latin typeface="游ゴシック" panose="020B0400000000000000" charset="-128"/>
                <a:ea typeface="游ゴシック" panose="020B0400000000000000" charset="-128"/>
              </a:rPr>
              <a:t>官民データ活用推進基本法</a:t>
            </a:r>
            <a:endParaRPr lang="ja-JP" altLang="en-US" sz="2800" b="1">
              <a:solidFill>
                <a:srgbClr val="C00000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743" name="Google Shape;743;p84"/>
          <p:cNvSpPr txBox="1"/>
          <p:nvPr/>
        </p:nvSpPr>
        <p:spPr>
          <a:xfrm>
            <a:off x="456565" y="3747135"/>
            <a:ext cx="8211185" cy="542290"/>
          </a:xfrm>
          <a:prstGeom prst="rect">
            <a:avLst/>
          </a:prstGeom>
          <a:noFill/>
        </p:spPr>
        <p:txBody>
          <a:bodyPr spcFirstLastPara="0" wrap="square" lIns="91440" tIns="45720" rIns="91440" bIns="45720" rtlCol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9pPr>
          </a:lstStyle>
          <a:p>
            <a:pPr lvl="0" algn="ctr"/>
            <a:r>
              <a:rPr lang="ja-JP" altLang="en-US" sz="2800">
                <a:solidFill>
                  <a:schemeClr val="accent6">
                    <a:lumMod val="75000"/>
                  </a:schemeClr>
                </a:solidFill>
                <a:latin typeface="游ゴシック" panose="020B0400000000000000" charset="-128"/>
                <a:ea typeface="游ゴシック" panose="020B0400000000000000" charset="-128"/>
                <a:cs typeface="+mn-cs"/>
                <a:sym typeface="+mn-ea"/>
              </a:rPr>
              <a:t>オープンデータの定義</a:t>
            </a:r>
            <a:endParaRPr lang="ja-JP" altLang="en-US" sz="2800">
              <a:solidFill>
                <a:schemeClr val="accent6">
                  <a:lumMod val="75000"/>
                </a:schemeClr>
              </a:solidFill>
              <a:latin typeface="游ゴシック" panose="020B0400000000000000" charset="-128"/>
              <a:ea typeface="游ゴシック" panose="020B0400000000000000" charset="-128"/>
              <a:cs typeface="+mn-cs"/>
              <a:sym typeface="+mn-ea"/>
            </a:endParaRPr>
          </a:p>
        </p:txBody>
      </p:sp>
      <p:sp>
        <p:nvSpPr>
          <p:cNvPr id="2" name="テキストボックス 1"/>
          <p:cNvSpPr txBox="1"/>
          <p:nvPr/>
        </p:nvSpPr>
        <p:spPr>
          <a:xfrm>
            <a:off x="824230" y="4289425"/>
            <a:ext cx="7934325" cy="19888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lnSpc>
                <a:spcPct val="100000"/>
              </a:lnSpc>
              <a:spcBef>
                <a:spcPts val="0"/>
              </a:spcBef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ja-JP" altLang="en-US" sz="2800">
                <a:latin typeface="UD デジタル 教科書体 NP-B" panose="02020700000000000000" charset="-128"/>
                <a:ea typeface="UD デジタル 教科書体 NP-B" panose="02020700000000000000" charset="-128"/>
                <a:sym typeface="+mn-ea"/>
              </a:rPr>
              <a:t>誰でも自由に二次利用できるライセンスで</a:t>
            </a:r>
            <a:br>
              <a:rPr lang="ja-JP" altLang="en-US" sz="2800">
                <a:latin typeface="UD デジタル 教科書体 NP-B" panose="02020700000000000000" charset="-128"/>
                <a:ea typeface="UD デジタル 教科書体 NP-B" panose="02020700000000000000" charset="-128"/>
                <a:sym typeface="+mn-ea"/>
              </a:rPr>
            </a:br>
            <a:r>
              <a:rPr lang="ja-JP" altLang="en-US" sz="2800">
                <a:latin typeface="UD デジタル 教科書体 NP-B" panose="02020700000000000000" charset="-128"/>
                <a:ea typeface="UD デジタル 教科書体 NP-B" panose="02020700000000000000" charset="-128"/>
                <a:sym typeface="+mn-ea"/>
              </a:rPr>
              <a:t>公開されたデータ</a:t>
            </a:r>
            <a:endParaRPr lang="ja-JP" altLang="en-US" sz="2800">
              <a:latin typeface="UD デジタル 教科書体 NP-B" panose="02020700000000000000" charset="-128"/>
              <a:ea typeface="UD デジタル 教科書体 NP-B" panose="02020700000000000000" charset="-128"/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ja-JP" altLang="en-US" sz="2800">
                <a:latin typeface="UD デジタル 教科書体 NP-B" panose="02020700000000000000" charset="-128"/>
                <a:ea typeface="UD デジタル 教科書体 NP-B" panose="02020700000000000000" charset="-128"/>
                <a:sym typeface="+mn-ea"/>
              </a:rPr>
              <a:t>インターネットを通じて誰でも入手する</a:t>
            </a:r>
            <a:br>
              <a:rPr lang="ja-JP" altLang="en-US" sz="2800">
                <a:latin typeface="UD デジタル 教科書体 NP-B" panose="02020700000000000000" charset="-128"/>
                <a:ea typeface="UD デジタル 教科書体 NP-B" panose="02020700000000000000" charset="-128"/>
                <a:sym typeface="+mn-ea"/>
              </a:rPr>
            </a:br>
            <a:r>
              <a:rPr lang="ja-JP" altLang="en-US" sz="2800">
                <a:latin typeface="UD デジタル 教科書体 NP-B" panose="02020700000000000000" charset="-128"/>
                <a:ea typeface="UD デジタル 教科書体 NP-B" panose="02020700000000000000" charset="-128"/>
                <a:sym typeface="+mn-ea"/>
              </a:rPr>
              <a:t>ことができるデータ</a:t>
            </a:r>
            <a:endParaRPr lang="ja-JP" altLang="en-US" sz="2800">
              <a:latin typeface="UD デジタル 教科書体 NP-B" panose="02020700000000000000" charset="-128"/>
              <a:ea typeface="UD デジタル 教科書体 NP-B" panose="02020700000000000000" charset="-128"/>
            </a:endParaRPr>
          </a:p>
        </p:txBody>
      </p:sp>
      <p:cxnSp>
        <p:nvCxnSpPr>
          <p:cNvPr id="3" name="直線コネクタ 2"/>
          <p:cNvCxnSpPr/>
          <p:nvPr/>
        </p:nvCxnSpPr>
        <p:spPr>
          <a:xfrm>
            <a:off x="-53975" y="3604895"/>
            <a:ext cx="9227185" cy="0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上下矢印 4"/>
          <p:cNvSpPr/>
          <p:nvPr/>
        </p:nvSpPr>
        <p:spPr>
          <a:xfrm>
            <a:off x="1420495" y="2987040"/>
            <a:ext cx="495935" cy="1303020"/>
          </a:xfrm>
          <a:prstGeom prst="upDownArrow">
            <a:avLst>
              <a:gd name="adj1" fmla="val 38540"/>
              <a:gd name="adj2" fmla="val 50000"/>
            </a:avLst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sp>
        <p:nvSpPr>
          <p:cNvPr id="6" name="テキストボックス 5"/>
          <p:cNvSpPr txBox="1"/>
          <p:nvPr/>
        </p:nvSpPr>
        <p:spPr>
          <a:xfrm>
            <a:off x="1039495" y="3401695"/>
            <a:ext cx="1442720" cy="477520"/>
          </a:xfrm>
          <a:prstGeom prst="rect">
            <a:avLst/>
          </a:prstGeom>
          <a:solidFill>
            <a:schemeClr val="bg1">
              <a:alpha val="84000"/>
            </a:schemeClr>
          </a:solidFill>
        </p:spPr>
        <p:txBody>
          <a:bodyPr wrap="square" rtlCol="0" anchor="ctr" anchorCtr="0">
            <a:spAutoFit/>
          </a:bodyPr>
          <a:p>
            <a:pPr algn="ctr"/>
            <a:r>
              <a:rPr lang="ja-JP" altLang="en-US" sz="2400" b="1">
                <a:latin typeface="游ゴシック" panose="020B0400000000000000" charset="-128"/>
                <a:ea typeface="游ゴシック" panose="020B0400000000000000" charset="-128"/>
              </a:rPr>
              <a:t>同じ！</a:t>
            </a:r>
            <a:endParaRPr lang="ja-JP" altLang="en-US" sz="2400" b="1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11" name="コンテンツプレースホルダ 10"/>
          <p:cNvPicPr>
            <a:picLocks noChangeAspect="1"/>
          </p:cNvPicPr>
          <p:nvPr>
            <p:ph/>
          </p:nvPr>
        </p:nvPicPr>
        <p:blipFill>
          <a:blip r:embed="rId1"/>
          <a:stretch>
            <a:fillRect/>
          </a:stretch>
        </p:blipFill>
        <p:spPr>
          <a:xfrm>
            <a:off x="8436610" y="658876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テキストボックス 4"/>
          <p:cNvSpPr txBox="1"/>
          <p:nvPr/>
        </p:nvSpPr>
        <p:spPr>
          <a:xfrm>
            <a:off x="718185" y="2313305"/>
            <a:ext cx="7833360" cy="15970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ja-JP" altLang="en-US" sz="4800">
                <a:latin typeface="游ゴシック" panose="020B0400000000000000" charset="-128"/>
                <a:ea typeface="游ゴシック" panose="020B0400000000000000" charset="-128"/>
              </a:rPr>
              <a:t>行政の</a:t>
            </a:r>
            <a:r>
              <a:rPr lang="ja-JP" altLang="en-US" sz="4800" b="1">
                <a:latin typeface="游ゴシック" panose="020B0400000000000000" charset="-128"/>
                <a:ea typeface="游ゴシック" panose="020B0400000000000000" charset="-128"/>
              </a:rPr>
              <a:t>オープンデータ</a:t>
            </a:r>
            <a:r>
              <a:rPr lang="ja-JP" altLang="en-US" sz="4800">
                <a:latin typeface="游ゴシック" panose="020B0400000000000000" charset="-128"/>
                <a:ea typeface="游ゴシック" panose="020B0400000000000000" charset="-128"/>
              </a:rPr>
              <a:t>は</a:t>
            </a:r>
            <a:endParaRPr lang="ja-JP" altLang="en-US" sz="4800"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4800">
                <a:latin typeface="游ゴシック" panose="020B0400000000000000" charset="-128"/>
                <a:ea typeface="游ゴシック" panose="020B0400000000000000" charset="-128"/>
              </a:rPr>
              <a:t>法律で義務付けられている</a:t>
            </a:r>
            <a:endParaRPr lang="ja-JP" altLang="en-US" sz="4800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テキストボックス 4"/>
          <p:cNvSpPr txBox="1"/>
          <p:nvPr/>
        </p:nvSpPr>
        <p:spPr>
          <a:xfrm>
            <a:off x="718185" y="2303780"/>
            <a:ext cx="7833360" cy="12198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ja-JP" altLang="en-US" sz="3600" b="1">
                <a:latin typeface="游ゴシック" panose="020B0400000000000000" charset="-128"/>
                <a:ea typeface="游ゴシック" panose="020B0400000000000000" charset="-128"/>
              </a:rPr>
              <a:t>そうするとこういう</a:t>
            </a:r>
            <a:endParaRPr lang="ja-JP" altLang="en-US" sz="36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3600" b="1">
                <a:latin typeface="游ゴシック" panose="020B0400000000000000" charset="-128"/>
                <a:ea typeface="游ゴシック" panose="020B0400000000000000" charset="-128"/>
              </a:rPr>
              <a:t>職員の人もいますよね</a:t>
            </a:r>
            <a:endParaRPr lang="ja-JP" altLang="en-US" sz="3600" b="1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四角形 1"/>
          <p:cNvSpPr/>
          <p:nvPr/>
        </p:nvSpPr>
        <p:spPr>
          <a:xfrm>
            <a:off x="41910" y="112395"/>
            <a:ext cx="6764020" cy="632206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pic>
        <p:nvPicPr>
          <p:cNvPr id="4" name="コンテンツプレースホルダ 3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4710430" y="112395"/>
            <a:ext cx="4431030" cy="6634480"/>
          </a:xfrm>
          <a:prstGeom prst="rect">
            <a:avLst/>
          </a:prstGeom>
        </p:spPr>
      </p:pic>
      <p:sp>
        <p:nvSpPr>
          <p:cNvPr id="6" name="フリーフォーム 5"/>
          <p:cNvSpPr/>
          <p:nvPr/>
        </p:nvSpPr>
        <p:spPr>
          <a:xfrm flipH="1">
            <a:off x="1292860" y="156210"/>
            <a:ext cx="5133340" cy="4953635"/>
          </a:xfrm>
          <a:custGeom>
            <a:avLst/>
            <a:gdLst>
              <a:gd name="connsiteX0" fmla="*/ 3035 w 8084"/>
              <a:gd name="connsiteY0" fmla="*/ 5317 h 7801"/>
              <a:gd name="connsiteX1" fmla="*/ 2273 w 8084"/>
              <a:gd name="connsiteY1" fmla="*/ 6331 h 7801"/>
              <a:gd name="connsiteX2" fmla="*/ 3259 w 8084"/>
              <a:gd name="connsiteY2" fmla="*/ 6230 h 7801"/>
              <a:gd name="connsiteX3" fmla="*/ 3156 w 8084"/>
              <a:gd name="connsiteY3" fmla="*/ 7784 h 7801"/>
              <a:gd name="connsiteX4" fmla="*/ 4017 w 8084"/>
              <a:gd name="connsiteY4" fmla="*/ 6647 h 7801"/>
              <a:gd name="connsiteX5" fmla="*/ 4429 w 8084"/>
              <a:gd name="connsiteY5" fmla="*/ 7801 h 7801"/>
              <a:gd name="connsiteX6" fmla="*/ 4859 w 8084"/>
              <a:gd name="connsiteY6" fmla="*/ 6583 h 7801"/>
              <a:gd name="connsiteX7" fmla="*/ 5639 w 8084"/>
              <a:gd name="connsiteY7" fmla="*/ 7419 h 7801"/>
              <a:gd name="connsiteX8" fmla="*/ 5905 w 8084"/>
              <a:gd name="connsiteY8" fmla="*/ 6056 h 7801"/>
              <a:gd name="connsiteX9" fmla="*/ 6782 w 8084"/>
              <a:gd name="connsiteY9" fmla="*/ 7076 h 7801"/>
              <a:gd name="connsiteX10" fmla="*/ 6517 w 8084"/>
              <a:gd name="connsiteY10" fmla="*/ 5708 h 7801"/>
              <a:gd name="connsiteX11" fmla="*/ 7724 w 8084"/>
              <a:gd name="connsiteY11" fmla="*/ 5983 h 7801"/>
              <a:gd name="connsiteX12" fmla="*/ 6843 w 8084"/>
              <a:gd name="connsiteY12" fmla="*/ 5040 h 7801"/>
              <a:gd name="connsiteX13" fmla="*/ 8084 w 8084"/>
              <a:gd name="connsiteY13" fmla="*/ 4653 h 7801"/>
              <a:gd name="connsiteX14" fmla="*/ 6923 w 8084"/>
              <a:gd name="connsiteY14" fmla="*/ 3752 h 7801"/>
              <a:gd name="connsiteX15" fmla="*/ 8084 w 8084"/>
              <a:gd name="connsiteY15" fmla="*/ 3174 h 7801"/>
              <a:gd name="connsiteX16" fmla="*/ 6817 w 8084"/>
              <a:gd name="connsiteY16" fmla="*/ 2643 h 7801"/>
              <a:gd name="connsiteX17" fmla="*/ 7717 w 8084"/>
              <a:gd name="connsiteY17" fmla="*/ 1816 h 7801"/>
              <a:gd name="connsiteX18" fmla="*/ 6664 w 8084"/>
              <a:gd name="connsiteY18" fmla="*/ 1841 h 7801"/>
              <a:gd name="connsiteX19" fmla="*/ 6782 w 8084"/>
              <a:gd name="connsiteY19" fmla="*/ 430 h 7801"/>
              <a:gd name="connsiteX20" fmla="*/ 5900 w 8084"/>
              <a:gd name="connsiteY20" fmla="*/ 1116 h 7801"/>
              <a:gd name="connsiteX21" fmla="*/ 5560 w 8084"/>
              <a:gd name="connsiteY21" fmla="*/ 0 h 7801"/>
              <a:gd name="connsiteX22" fmla="*/ 4939 w 8084"/>
              <a:gd name="connsiteY22" fmla="*/ 987 h 7801"/>
              <a:gd name="connsiteX23" fmla="*/ 4239 w 8084"/>
              <a:gd name="connsiteY23" fmla="*/ 65 h 7801"/>
              <a:gd name="connsiteX24" fmla="*/ 4017 w 8084"/>
              <a:gd name="connsiteY24" fmla="*/ 1136 h 7801"/>
              <a:gd name="connsiteX25" fmla="*/ 2857 w 8084"/>
              <a:gd name="connsiteY25" fmla="*/ 751 h 7801"/>
              <a:gd name="connsiteX26" fmla="*/ 3208 w 8084"/>
              <a:gd name="connsiteY26" fmla="*/ 2145 h 7801"/>
              <a:gd name="connsiteX27" fmla="*/ 2074 w 8084"/>
              <a:gd name="connsiteY27" fmla="*/ 1952 h 7801"/>
              <a:gd name="connsiteX28" fmla="*/ 2857 w 8084"/>
              <a:gd name="connsiteY28" fmla="*/ 3174 h 7801"/>
              <a:gd name="connsiteX29" fmla="*/ 0 w 8084"/>
              <a:gd name="connsiteY29" fmla="*/ 3484 h 7801"/>
              <a:gd name="connsiteX30" fmla="*/ 2916 w 8084"/>
              <a:gd name="connsiteY30" fmla="*/ 4182 h 7801"/>
              <a:gd name="connsiteX31" fmla="*/ 1894 w 8084"/>
              <a:gd name="connsiteY31" fmla="*/ 5146 h 7801"/>
              <a:gd name="connsiteX32" fmla="*/ 3035 w 8084"/>
              <a:gd name="connsiteY32" fmla="*/ 5317 h 7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8084" h="7801">
                <a:moveTo>
                  <a:pt x="3035" y="5317"/>
                </a:moveTo>
                <a:lnTo>
                  <a:pt x="2273" y="6331"/>
                </a:lnTo>
                <a:lnTo>
                  <a:pt x="3259" y="6230"/>
                </a:lnTo>
                <a:lnTo>
                  <a:pt x="3156" y="7784"/>
                </a:lnTo>
                <a:lnTo>
                  <a:pt x="4017" y="6647"/>
                </a:lnTo>
                <a:lnTo>
                  <a:pt x="4429" y="7801"/>
                </a:lnTo>
                <a:lnTo>
                  <a:pt x="4859" y="6583"/>
                </a:lnTo>
                <a:lnTo>
                  <a:pt x="5639" y="7419"/>
                </a:lnTo>
                <a:lnTo>
                  <a:pt x="5905" y="6056"/>
                </a:lnTo>
                <a:lnTo>
                  <a:pt x="6782" y="7076"/>
                </a:lnTo>
                <a:lnTo>
                  <a:pt x="6517" y="5708"/>
                </a:lnTo>
                <a:lnTo>
                  <a:pt x="7724" y="5983"/>
                </a:lnTo>
                <a:lnTo>
                  <a:pt x="6843" y="5040"/>
                </a:lnTo>
                <a:lnTo>
                  <a:pt x="8084" y="4653"/>
                </a:lnTo>
                <a:lnTo>
                  <a:pt x="6923" y="3752"/>
                </a:lnTo>
                <a:lnTo>
                  <a:pt x="8084" y="3174"/>
                </a:lnTo>
                <a:lnTo>
                  <a:pt x="6817" y="2643"/>
                </a:lnTo>
                <a:lnTo>
                  <a:pt x="7717" y="1816"/>
                </a:lnTo>
                <a:lnTo>
                  <a:pt x="6664" y="1841"/>
                </a:lnTo>
                <a:lnTo>
                  <a:pt x="6782" y="430"/>
                </a:lnTo>
                <a:lnTo>
                  <a:pt x="5900" y="1116"/>
                </a:lnTo>
                <a:lnTo>
                  <a:pt x="5560" y="0"/>
                </a:lnTo>
                <a:lnTo>
                  <a:pt x="4939" y="987"/>
                </a:lnTo>
                <a:lnTo>
                  <a:pt x="4239" y="65"/>
                </a:lnTo>
                <a:lnTo>
                  <a:pt x="4017" y="1136"/>
                </a:lnTo>
                <a:lnTo>
                  <a:pt x="2857" y="751"/>
                </a:lnTo>
                <a:lnTo>
                  <a:pt x="3208" y="2145"/>
                </a:lnTo>
                <a:lnTo>
                  <a:pt x="2074" y="1952"/>
                </a:lnTo>
                <a:lnTo>
                  <a:pt x="2857" y="3174"/>
                </a:lnTo>
                <a:lnTo>
                  <a:pt x="0" y="3484"/>
                </a:lnTo>
                <a:lnTo>
                  <a:pt x="2916" y="4182"/>
                </a:lnTo>
                <a:lnTo>
                  <a:pt x="1894" y="5146"/>
                </a:lnTo>
                <a:lnTo>
                  <a:pt x="3035" y="5317"/>
                </a:lnTo>
                <a:close/>
              </a:path>
            </a:pathLst>
          </a:cu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ja-JP" altLang="en-US"/>
          </a:p>
        </p:txBody>
      </p:sp>
      <p:sp>
        <p:nvSpPr>
          <p:cNvPr id="7" name="テキストボックス 6"/>
          <p:cNvSpPr txBox="1"/>
          <p:nvPr/>
        </p:nvSpPr>
        <p:spPr>
          <a:xfrm>
            <a:off x="2302510" y="1146175"/>
            <a:ext cx="1913890" cy="379793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ja-JP" altLang="en-US" sz="2800">
                <a:latin typeface="游明朝 Demibold" panose="02020600000000000000" charset="-128"/>
                <a:ea typeface="游明朝 Demibold" panose="02020600000000000000" charset="-128"/>
              </a:rPr>
              <a:t>情報は、</a:t>
            </a:r>
            <a:endParaRPr lang="ja-JP" altLang="en-US" sz="2800">
              <a:latin typeface="游明朝 Demibold" panose="02020600000000000000" charset="-128"/>
              <a:ea typeface="游明朝 Demibold" panose="02020600000000000000" charset="-128"/>
            </a:endParaRPr>
          </a:p>
          <a:p>
            <a:r>
              <a:rPr lang="ja-JP" altLang="en-US" sz="2800">
                <a:latin typeface="游明朝 Demibold" panose="02020600000000000000" charset="-128"/>
                <a:ea typeface="游明朝 Demibold" panose="02020600000000000000" charset="-128"/>
              </a:rPr>
              <a:t>ホームページで</a:t>
            </a:r>
            <a:endParaRPr lang="ja-JP" altLang="en-US" sz="2800">
              <a:latin typeface="游明朝 Demibold" panose="02020600000000000000" charset="-128"/>
              <a:ea typeface="游明朝 Demibold" panose="02020600000000000000" charset="-128"/>
            </a:endParaRPr>
          </a:p>
          <a:p>
            <a:r>
              <a:rPr lang="ja-JP" altLang="en-US" sz="2800">
                <a:latin typeface="游明朝 Demibold" panose="02020600000000000000" charset="-128"/>
                <a:ea typeface="游明朝 Demibold" panose="02020600000000000000" charset="-128"/>
              </a:rPr>
              <a:t>公開してるじゃ</a:t>
            </a:r>
            <a:endParaRPr lang="ja-JP" altLang="en-US" sz="2800">
              <a:latin typeface="游明朝 Demibold" panose="02020600000000000000" charset="-128"/>
              <a:ea typeface="游明朝 Demibold" panose="02020600000000000000" charset="-128"/>
            </a:endParaRPr>
          </a:p>
          <a:p>
            <a:r>
              <a:rPr lang="ja-JP" altLang="en-US" sz="2800">
                <a:latin typeface="游明朝 Demibold" panose="02020600000000000000" charset="-128"/>
                <a:ea typeface="游明朝 Demibold" panose="02020600000000000000" charset="-128"/>
              </a:rPr>
              <a:t>ないか！</a:t>
            </a:r>
            <a:endParaRPr lang="ja-JP" altLang="en-US" sz="2800">
              <a:latin typeface="游明朝 Demibold" panose="02020600000000000000" charset="-128"/>
              <a:ea typeface="游明朝 Demibold" panose="02020600000000000000" charset="-128"/>
            </a:endParaRPr>
          </a:p>
        </p:txBody>
      </p:sp>
      <p:pic>
        <p:nvPicPr>
          <p:cNvPr id="10" name="コンテンツプレースホルダ 9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404860" y="6606540"/>
            <a:ext cx="736600" cy="279400"/>
          </a:xfrm>
          <a:prstGeom prst="rect">
            <a:avLst/>
          </a:prstGeom>
        </p:spPr>
      </p:pic>
      <p:sp>
        <p:nvSpPr>
          <p:cNvPr id="3" name="テキストボックス 2"/>
          <p:cNvSpPr txBox="1"/>
          <p:nvPr/>
        </p:nvSpPr>
        <p:spPr>
          <a:xfrm>
            <a:off x="-22860" y="6410325"/>
            <a:ext cx="46012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ja-JP" sz="1400"/>
              <a:t>Pixabay</a:t>
            </a:r>
            <a:r>
              <a:rPr lang="ja-JP" altLang="en-US" sz="1400"/>
              <a:t>（https://pixabay.com）</a:t>
            </a:r>
            <a:endParaRPr lang="ja-JP" altLang="en-US" sz="14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8" name="Google Shape;148;p24"/>
          <p:cNvSpPr txBox="1"/>
          <p:nvPr/>
        </p:nvSpPr>
        <p:spPr>
          <a:xfrm>
            <a:off x="-3175" y="2500630"/>
            <a:ext cx="8406765" cy="101854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40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cs typeface="メイリオ" panose="020B0604030504040204" charset="-128"/>
                <a:sym typeface="メイリオ" panose="020B0604030504040204" charset="-128"/>
              </a:rPr>
              <a:t>オープンデータって何？</a:t>
            </a:r>
            <a:endParaRPr lang="ja-JP" altLang="en-US" sz="40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cs typeface="メイリオ" panose="020B0604030504040204" charset="-128"/>
              <a:sym typeface="メイリオ" panose="020B0604030504040204" charset="-128"/>
            </a:endParaRPr>
          </a:p>
        </p:txBody>
      </p:sp>
      <p:pic>
        <p:nvPicPr>
          <p:cNvPr id="3" name="図形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図形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5" y="86360"/>
            <a:ext cx="9142730" cy="6416675"/>
          </a:xfrm>
          <a:prstGeom prst="rect">
            <a:avLst/>
          </a:prstGeom>
        </p:spPr>
      </p:pic>
      <p:sp>
        <p:nvSpPr>
          <p:cNvPr id="4" name="Google Shape;743;p84"/>
          <p:cNvSpPr txBox="1"/>
          <p:nvPr/>
        </p:nvSpPr>
        <p:spPr>
          <a:xfrm>
            <a:off x="1599565" y="2753995"/>
            <a:ext cx="6056630" cy="108204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9pPr>
          </a:lstStyle>
          <a:p>
            <a:pPr lvl="0" algn="ctr"/>
            <a:r>
              <a:rPr lang="ja-JP" altLang="en-US" sz="360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著作権とライセンス</a:t>
            </a:r>
            <a:endParaRPr lang="ja-JP" altLang="en-US" sz="360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7" name="テキストボックス 6"/>
          <p:cNvSpPr txBox="1"/>
          <p:nvPr/>
        </p:nvSpPr>
        <p:spPr>
          <a:xfrm>
            <a:off x="-22860" y="6410325"/>
            <a:ext cx="46012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ja-JP" sz="1400"/>
              <a:t>Pixabay</a:t>
            </a:r>
            <a:r>
              <a:rPr lang="ja-JP" altLang="en-US" sz="1400"/>
              <a:t>（https://pixabay.com）</a:t>
            </a:r>
            <a:endParaRPr lang="ja-JP" altLang="en-US" sz="1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" name="テキストボックス 9"/>
          <p:cNvSpPr txBox="1"/>
          <p:nvPr/>
        </p:nvSpPr>
        <p:spPr>
          <a:xfrm>
            <a:off x="79375" y="6247130"/>
            <a:ext cx="8973820" cy="4673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 sz="1200">
                <a:latin typeface="游ゴシック" panose="020B0400000000000000" charset="-128"/>
                <a:ea typeface="游ゴシック" panose="020B0400000000000000" charset="-128"/>
              </a:rPr>
              <a:t>引用：北海道森町のホームページ（http://www.town.hokkaido-mori.lg.jp/bunya/morimachi/）</a:t>
            </a:r>
            <a:endParaRPr lang="ja-JP" altLang="en-US" sz="1200"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en-US" altLang="ja-JP" sz="1200">
                <a:latin typeface="游ゴシック" panose="020B0400000000000000" charset="-128"/>
                <a:ea typeface="游ゴシック" panose="020B0400000000000000" charset="-128"/>
              </a:rPr>
              <a:t>※</a:t>
            </a:r>
            <a:r>
              <a:rPr lang="ja-JP" altLang="en-US" sz="1200">
                <a:latin typeface="游ゴシック" panose="020B0400000000000000" charset="-128"/>
                <a:ea typeface="游ゴシック" panose="020B0400000000000000" charset="-128"/>
              </a:rPr>
              <a:t>各自、説明したい市町村のホームページで、写真のあるページに置き換えてください。</a:t>
            </a:r>
            <a:endParaRPr lang="ja-JP" altLang="en-US" sz="1200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pic>
        <p:nvPicPr>
          <p:cNvPr id="3" name="図形 2"/>
          <p:cNvPicPr>
            <a:picLocks noChangeAspect="1"/>
          </p:cNvPicPr>
          <p:nvPr/>
        </p:nvPicPr>
        <p:blipFill>
          <a:blip r:embed="rId2"/>
          <a:srcRect b="11509"/>
          <a:stretch>
            <a:fillRect/>
          </a:stretch>
        </p:blipFill>
        <p:spPr>
          <a:xfrm>
            <a:off x="-635" y="124460"/>
            <a:ext cx="9133205" cy="612267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図形 2"/>
          <p:cNvPicPr>
            <a:picLocks noChangeAspect="1"/>
          </p:cNvPicPr>
          <p:nvPr/>
        </p:nvPicPr>
        <p:blipFill>
          <a:blip r:embed="rId1"/>
          <a:srcRect b="11509"/>
          <a:stretch>
            <a:fillRect/>
          </a:stretch>
        </p:blipFill>
        <p:spPr>
          <a:xfrm>
            <a:off x="-635" y="124460"/>
            <a:ext cx="9133205" cy="6122670"/>
          </a:xfrm>
          <a:prstGeom prst="rect">
            <a:avLst/>
          </a:prstGeom>
        </p:spPr>
      </p:pic>
      <p:sp>
        <p:nvSpPr>
          <p:cNvPr id="743" name="Google Shape;743;p84"/>
          <p:cNvSpPr txBox="1"/>
          <p:nvPr/>
        </p:nvSpPr>
        <p:spPr>
          <a:xfrm>
            <a:off x="305435" y="3757295"/>
            <a:ext cx="8520430" cy="1043305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9pPr>
          </a:lstStyle>
          <a:p>
            <a:pPr lvl="0" algn="ctr"/>
            <a:r>
              <a:rPr lang="ja-JP" altLang="en-US" sz="2800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このホームページの写真は</a:t>
            </a:r>
            <a:endParaRPr lang="ja-JP" altLang="en-US" sz="2800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/>
            <a:r>
              <a:rPr lang="ja-JP" altLang="en-US" sz="2800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誰でも自由に使えますか？</a:t>
            </a:r>
            <a:endParaRPr lang="ja-JP" altLang="en-US" sz="2800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4" name="テキストボックス 3"/>
          <p:cNvSpPr txBox="1"/>
          <p:nvPr/>
        </p:nvSpPr>
        <p:spPr>
          <a:xfrm>
            <a:off x="79375" y="6247130"/>
            <a:ext cx="8973820" cy="4673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 sz="1200">
                <a:latin typeface="游ゴシック" panose="020B0400000000000000" charset="-128"/>
                <a:ea typeface="游ゴシック" panose="020B0400000000000000" charset="-128"/>
              </a:rPr>
              <a:t>引用：北海道森町のホームページ（http://www.town.hokkaido-mori.lg.jp/bunya/morimachi/）</a:t>
            </a:r>
            <a:endParaRPr lang="ja-JP" altLang="en-US" sz="1200"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en-US" altLang="ja-JP" sz="1200">
                <a:latin typeface="游ゴシック" panose="020B0400000000000000" charset="-128"/>
                <a:ea typeface="游ゴシック" panose="020B0400000000000000" charset="-128"/>
              </a:rPr>
              <a:t>※</a:t>
            </a:r>
            <a:r>
              <a:rPr lang="ja-JP" altLang="en-US" sz="1200">
                <a:latin typeface="游ゴシック" panose="020B0400000000000000" charset="-128"/>
                <a:ea typeface="游ゴシック" panose="020B0400000000000000" charset="-128"/>
              </a:rPr>
              <a:t>各自、説明したい市町村のホームページで、写真のあるページに置き換えてください。</a:t>
            </a:r>
            <a:endParaRPr lang="ja-JP" altLang="en-US" sz="1200">
              <a:latin typeface="游ゴシック" panose="020B0400000000000000" charset="-128"/>
              <a:ea typeface="游ゴシック" panose="020B0400000000000000" charset="-128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テキストボックス 2"/>
          <p:cNvSpPr txBox="1"/>
          <p:nvPr/>
        </p:nvSpPr>
        <p:spPr>
          <a:xfrm>
            <a:off x="46990" y="6157595"/>
            <a:ext cx="9106535" cy="6502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 sz="1200">
                <a:latin typeface="游ゴシック" panose="020B0400000000000000" charset="-128"/>
                <a:ea typeface="游ゴシック" panose="020B0400000000000000" charset="-128"/>
              </a:rPr>
              <a:t>引用：北海道森町のごみカレンダー（http://www.town.hokkaido-mori.lg.jp/docs/2014090300160/files/2018a.pdf）</a:t>
            </a:r>
            <a:endParaRPr lang="ja-JP" altLang="en-US" sz="1200"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en-US" altLang="ja-JP" sz="1200">
                <a:latin typeface="游ゴシック" panose="020B0400000000000000" charset="-128"/>
                <a:ea typeface="游ゴシック" panose="020B0400000000000000" charset="-128"/>
              </a:rPr>
              <a:t>※</a:t>
            </a:r>
            <a:r>
              <a:rPr lang="ja-JP" altLang="en-US" sz="1200">
                <a:latin typeface="游ゴシック" panose="020B0400000000000000" charset="-128"/>
                <a:ea typeface="游ゴシック" panose="020B0400000000000000" charset="-128"/>
              </a:rPr>
              <a:t>森町のごみカレンダーは</a:t>
            </a:r>
            <a:r>
              <a:rPr lang="en-US" altLang="ja-JP" sz="1200">
                <a:latin typeface="游ゴシック" panose="020B0400000000000000" charset="-128"/>
                <a:ea typeface="游ゴシック" panose="020B0400000000000000" charset="-128"/>
              </a:rPr>
              <a:t>CC-BY</a:t>
            </a:r>
            <a:r>
              <a:rPr lang="ja-JP" altLang="en-US" sz="1200">
                <a:latin typeface="游ゴシック" panose="020B0400000000000000" charset="-128"/>
                <a:ea typeface="游ゴシック" panose="020B0400000000000000" charset="-128"/>
              </a:rPr>
              <a:t>です。ライセンスの説明用に、コピーライトのていで説明しています。</a:t>
            </a:r>
            <a:endParaRPr lang="ja-JP" altLang="en-US" sz="1200"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en-US" altLang="ja-JP" sz="1200">
                <a:latin typeface="游ゴシック" panose="020B0400000000000000" charset="-128"/>
                <a:ea typeface="游ゴシック" panose="020B0400000000000000" charset="-128"/>
              </a:rPr>
              <a:t>※</a:t>
            </a:r>
            <a:r>
              <a:rPr lang="ja-JP" altLang="en-US" sz="1200">
                <a:latin typeface="游ゴシック" panose="020B0400000000000000" charset="-128"/>
                <a:ea typeface="游ゴシック" panose="020B0400000000000000" charset="-128"/>
              </a:rPr>
              <a:t>各自、説明する市町村の避難所やごみカレンダーなどに置き換えてください。</a:t>
            </a:r>
            <a:endParaRPr lang="ja-JP" altLang="en-US" sz="1200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pic>
        <p:nvPicPr>
          <p:cNvPr id="4" name="図形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650" y="148590"/>
            <a:ext cx="8227060" cy="5799455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図形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4650" y="157480"/>
            <a:ext cx="8227060" cy="5799455"/>
          </a:xfrm>
          <a:prstGeom prst="rect">
            <a:avLst/>
          </a:prstGeom>
        </p:spPr>
      </p:pic>
      <p:sp>
        <p:nvSpPr>
          <p:cNvPr id="743" name="Google Shape;743;p84"/>
          <p:cNvSpPr txBox="1"/>
          <p:nvPr/>
        </p:nvSpPr>
        <p:spPr>
          <a:xfrm>
            <a:off x="311785" y="2783205"/>
            <a:ext cx="8520430" cy="1043305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9pPr>
          </a:lstStyle>
          <a:p>
            <a:pPr lvl="0" algn="ctr"/>
            <a:r>
              <a:rPr lang="ja-JP" altLang="en-US" sz="2800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ホームページのごみカレンダーは</a:t>
            </a:r>
            <a:endParaRPr lang="ja-JP" altLang="en-US" sz="2800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/>
            <a:r>
              <a:rPr lang="ja-JP" altLang="en-US" sz="2800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誰でも自由に使えますか？</a:t>
            </a:r>
            <a:endParaRPr lang="ja-JP" altLang="en-US" sz="2800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2" name="テキストボックス 1"/>
          <p:cNvSpPr txBox="1"/>
          <p:nvPr/>
        </p:nvSpPr>
        <p:spPr>
          <a:xfrm>
            <a:off x="46990" y="6166485"/>
            <a:ext cx="9106535" cy="6502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 sz="1200">
                <a:latin typeface="游ゴシック" panose="020B0400000000000000" charset="-128"/>
                <a:ea typeface="游ゴシック" panose="020B0400000000000000" charset="-128"/>
              </a:rPr>
              <a:t>引用：北海道森町のごみカレンダー（http://www.town.hokkaido-mori.lg.jp/docs/2014090300160/files/2018a.pdf）</a:t>
            </a:r>
            <a:endParaRPr lang="ja-JP" altLang="en-US" sz="1200"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en-US" altLang="ja-JP" sz="1200">
                <a:latin typeface="游ゴシック" panose="020B0400000000000000" charset="-128"/>
                <a:ea typeface="游ゴシック" panose="020B0400000000000000" charset="-128"/>
              </a:rPr>
              <a:t>※</a:t>
            </a:r>
            <a:r>
              <a:rPr lang="ja-JP" altLang="en-US" sz="1200">
                <a:latin typeface="游ゴシック" panose="020B0400000000000000" charset="-128"/>
                <a:ea typeface="游ゴシック" panose="020B0400000000000000" charset="-128"/>
              </a:rPr>
              <a:t>森町のごみカレンダーは</a:t>
            </a:r>
            <a:r>
              <a:rPr lang="en-US" altLang="ja-JP" sz="1200">
                <a:latin typeface="游ゴシック" panose="020B0400000000000000" charset="-128"/>
                <a:ea typeface="游ゴシック" panose="020B0400000000000000" charset="-128"/>
              </a:rPr>
              <a:t>CC-BY</a:t>
            </a:r>
            <a:r>
              <a:rPr lang="ja-JP" altLang="en-US" sz="1200">
                <a:latin typeface="游ゴシック" panose="020B0400000000000000" charset="-128"/>
                <a:ea typeface="游ゴシック" panose="020B0400000000000000" charset="-128"/>
              </a:rPr>
              <a:t>です。ライセンスの説明用に、コピーライトのていで説明しています。</a:t>
            </a:r>
            <a:endParaRPr lang="ja-JP" altLang="en-US" sz="1200"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en-US" altLang="ja-JP" sz="1200">
                <a:latin typeface="游ゴシック" panose="020B0400000000000000" charset="-128"/>
                <a:ea typeface="游ゴシック" panose="020B0400000000000000" charset="-128"/>
              </a:rPr>
              <a:t>※</a:t>
            </a:r>
            <a:r>
              <a:rPr lang="ja-JP" altLang="en-US" sz="1200">
                <a:latin typeface="游ゴシック" panose="020B0400000000000000" charset="-128"/>
                <a:ea typeface="游ゴシック" panose="020B0400000000000000" charset="-128"/>
              </a:rPr>
              <a:t>各自、説明する市町村の避難所やごみカレンダーなどに置き換えてください。</a:t>
            </a:r>
            <a:endParaRPr lang="ja-JP" altLang="en-US" sz="1200">
              <a:latin typeface="游ゴシック" panose="020B0400000000000000" charset="-128"/>
              <a:ea typeface="游ゴシック" panose="020B0400000000000000" charset="-128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図形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80" y="73025"/>
            <a:ext cx="9135110" cy="6080760"/>
          </a:xfrm>
          <a:prstGeom prst="rect">
            <a:avLst/>
          </a:prstGeom>
        </p:spPr>
      </p:pic>
      <p:sp>
        <p:nvSpPr>
          <p:cNvPr id="3" name="Google Shape;743;p84"/>
          <p:cNvSpPr txBox="1"/>
          <p:nvPr/>
        </p:nvSpPr>
        <p:spPr>
          <a:xfrm>
            <a:off x="1576705" y="1294130"/>
            <a:ext cx="6122035" cy="771525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9pPr>
          </a:lstStyle>
          <a:p>
            <a:pPr lvl="0" algn="ctr"/>
            <a:r>
              <a:rPr lang="ja-JP" altLang="en-US" sz="2800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答えは「</a:t>
            </a:r>
            <a:r>
              <a:rPr lang="en-US" altLang="ja-JP" sz="2800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No</a:t>
            </a:r>
            <a:r>
              <a:rPr lang="ja-JP" altLang="en-US" sz="2800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」です！</a:t>
            </a:r>
            <a:endParaRPr lang="ja-JP" altLang="en-US" sz="2800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7" name="テキストボックス 6"/>
          <p:cNvSpPr txBox="1"/>
          <p:nvPr/>
        </p:nvSpPr>
        <p:spPr>
          <a:xfrm>
            <a:off x="-22860" y="6410325"/>
            <a:ext cx="46012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ja-JP" sz="1400"/>
              <a:t>Pixabay</a:t>
            </a:r>
            <a:r>
              <a:rPr lang="ja-JP" altLang="en-US" sz="1400"/>
              <a:t>（https://pixabay.com）</a:t>
            </a:r>
            <a:endParaRPr lang="ja-JP" altLang="en-US" sz="14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図形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335" y="120015"/>
            <a:ext cx="9140825" cy="6029960"/>
          </a:xfrm>
          <a:prstGeom prst="rect">
            <a:avLst/>
          </a:prstGeom>
        </p:spPr>
      </p:pic>
      <p:sp>
        <p:nvSpPr>
          <p:cNvPr id="3" name="Google Shape;743;p84"/>
          <p:cNvSpPr txBox="1"/>
          <p:nvPr/>
        </p:nvSpPr>
        <p:spPr>
          <a:xfrm>
            <a:off x="920750" y="2390775"/>
            <a:ext cx="7482840" cy="771525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9pPr>
          </a:lstStyle>
          <a:p>
            <a:pPr lvl="0" algn="ctr"/>
            <a:r>
              <a:rPr lang="ja-JP" altLang="en-US" sz="2800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ホームページには（</a:t>
            </a:r>
            <a:r>
              <a:rPr lang="en-US" altLang="ja-JP" sz="2800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C</a:t>
            </a:r>
            <a:r>
              <a:rPr lang="ja-JP" altLang="en-US" sz="2800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）マークがあります</a:t>
            </a:r>
            <a:endParaRPr lang="ja-JP" altLang="en-US" sz="2800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sp>
        <p:nvSpPr>
          <p:cNvPr id="6" name="角丸四角形 5"/>
          <p:cNvSpPr/>
          <p:nvPr/>
        </p:nvSpPr>
        <p:spPr>
          <a:xfrm>
            <a:off x="699135" y="5318760"/>
            <a:ext cx="2773680" cy="34734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sp>
        <p:nvSpPr>
          <p:cNvPr id="8" name="二等辺三角形 7"/>
          <p:cNvSpPr/>
          <p:nvPr/>
        </p:nvSpPr>
        <p:spPr>
          <a:xfrm flipV="1">
            <a:off x="1348105" y="4559300"/>
            <a:ext cx="384810" cy="759460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pic>
        <p:nvPicPr>
          <p:cNvPr id="11" name="図形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pic>
        <p:nvPicPr>
          <p:cNvPr id="12" name="図形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135" y="3816350"/>
            <a:ext cx="6092825" cy="74295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rgbClr val="FF0000"/>
            </a:solidFill>
          </a:ln>
        </p:spPr>
      </p:pic>
      <p:sp>
        <p:nvSpPr>
          <p:cNvPr id="13" name="テキストボックス 12"/>
          <p:cNvSpPr txBox="1"/>
          <p:nvPr/>
        </p:nvSpPr>
        <p:spPr>
          <a:xfrm>
            <a:off x="79375" y="6247130"/>
            <a:ext cx="8973820" cy="4673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 sz="1200">
                <a:latin typeface="游ゴシック" panose="020B0400000000000000" charset="-128"/>
                <a:ea typeface="游ゴシック" panose="020B0400000000000000" charset="-128"/>
              </a:rPr>
              <a:t>引用：北海道森町のホームページ（http://www.town.hokkaido-mori.lg.jp/bunya/morimachi/）</a:t>
            </a:r>
            <a:endParaRPr lang="ja-JP" altLang="en-US" sz="1200"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en-US" altLang="ja-JP" sz="1200">
                <a:latin typeface="游ゴシック" panose="020B0400000000000000" charset="-128"/>
                <a:ea typeface="游ゴシック" panose="020B0400000000000000" charset="-128"/>
              </a:rPr>
              <a:t>※</a:t>
            </a:r>
            <a:r>
              <a:rPr lang="ja-JP" altLang="en-US" sz="1200">
                <a:latin typeface="游ゴシック" panose="020B0400000000000000" charset="-128"/>
                <a:ea typeface="游ゴシック" panose="020B0400000000000000" charset="-128"/>
              </a:rPr>
              <a:t>各自、説明したい市町村のホームページで、写真のあるページに置き換えてください。</a:t>
            </a:r>
            <a:endParaRPr lang="ja-JP" altLang="en-US" sz="1200">
              <a:latin typeface="游ゴシック" panose="020B0400000000000000" charset="-128"/>
              <a:ea typeface="游ゴシック" panose="020B0400000000000000" charset="-128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図形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335" y="120015"/>
            <a:ext cx="9140825" cy="6029960"/>
          </a:xfrm>
          <a:prstGeom prst="rect">
            <a:avLst/>
          </a:prstGeom>
        </p:spPr>
      </p:pic>
      <p:sp>
        <p:nvSpPr>
          <p:cNvPr id="6" name="角丸四角形 5"/>
          <p:cNvSpPr/>
          <p:nvPr/>
        </p:nvSpPr>
        <p:spPr>
          <a:xfrm>
            <a:off x="699135" y="5318760"/>
            <a:ext cx="2773680" cy="34734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sp>
        <p:nvSpPr>
          <p:cNvPr id="8" name="二等辺三角形 7"/>
          <p:cNvSpPr/>
          <p:nvPr/>
        </p:nvSpPr>
        <p:spPr>
          <a:xfrm flipV="1">
            <a:off x="1348105" y="4559300"/>
            <a:ext cx="384810" cy="759460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pic>
        <p:nvPicPr>
          <p:cNvPr id="11" name="図形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pic>
        <p:nvPicPr>
          <p:cNvPr id="12" name="図形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135" y="3816350"/>
            <a:ext cx="6092825" cy="74295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rgbClr val="FF0000"/>
            </a:solidFill>
          </a:ln>
        </p:spPr>
      </p:pic>
      <p:sp>
        <p:nvSpPr>
          <p:cNvPr id="13" name="テキストボックス 12"/>
          <p:cNvSpPr txBox="1"/>
          <p:nvPr/>
        </p:nvSpPr>
        <p:spPr>
          <a:xfrm>
            <a:off x="79375" y="6247130"/>
            <a:ext cx="8973820" cy="4673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 sz="1200">
                <a:latin typeface="游ゴシック" panose="020B0400000000000000" charset="-128"/>
                <a:ea typeface="游ゴシック" panose="020B0400000000000000" charset="-128"/>
              </a:rPr>
              <a:t>引用：北海道森町のホームページ（http://www.town.hokkaido-mori.lg.jp/bunya/morimachi/）</a:t>
            </a:r>
            <a:endParaRPr lang="ja-JP" altLang="en-US" sz="1200"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en-US" altLang="ja-JP" sz="1200">
                <a:latin typeface="游ゴシック" panose="020B0400000000000000" charset="-128"/>
                <a:ea typeface="游ゴシック" panose="020B0400000000000000" charset="-128"/>
              </a:rPr>
              <a:t>※</a:t>
            </a:r>
            <a:r>
              <a:rPr lang="ja-JP" altLang="en-US" sz="1200">
                <a:latin typeface="游ゴシック" panose="020B0400000000000000" charset="-128"/>
                <a:ea typeface="游ゴシック" panose="020B0400000000000000" charset="-128"/>
              </a:rPr>
              <a:t>各自、説明したい市町村のホームページで、写真のあるページに置き換えてください。</a:t>
            </a:r>
            <a:endParaRPr lang="ja-JP" altLang="en-US" sz="1200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2" name="Google Shape;743;p84"/>
          <p:cNvSpPr txBox="1"/>
          <p:nvPr/>
        </p:nvSpPr>
        <p:spPr>
          <a:xfrm>
            <a:off x="605155" y="1819910"/>
            <a:ext cx="8167370" cy="1483360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9pPr>
          </a:lstStyle>
          <a:p>
            <a:pPr lvl="0" algn="ctr"/>
            <a:r>
              <a:rPr lang="ja-JP" altLang="en-US" sz="2800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コピーライトは、</a:t>
            </a:r>
            <a:endParaRPr lang="ja-JP" altLang="en-US" sz="2800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/>
            <a:r>
              <a:rPr lang="ja-JP" altLang="en-US" sz="2800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「このページの情報は著作権があるので</a:t>
            </a:r>
            <a:endParaRPr lang="ja-JP" altLang="en-US" sz="2800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/>
            <a:r>
              <a:rPr lang="ja-JP" altLang="en-US" sz="2800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勝手に使えません」というマーク</a:t>
            </a:r>
            <a:endParaRPr lang="ja-JP" altLang="en-US" sz="2800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3" name="四角形 2"/>
          <p:cNvSpPr/>
          <p:nvPr/>
        </p:nvSpPr>
        <p:spPr>
          <a:xfrm>
            <a:off x="4445" y="105410"/>
            <a:ext cx="8768080" cy="634174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sp>
        <p:nvSpPr>
          <p:cNvPr id="2" name="Google Shape;743;p84"/>
          <p:cNvSpPr txBox="1"/>
          <p:nvPr/>
        </p:nvSpPr>
        <p:spPr>
          <a:xfrm>
            <a:off x="605155" y="2222500"/>
            <a:ext cx="8167370" cy="1483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tx1">
                    <a:alpha val="65000"/>
                  </a:schemeClr>
                </a:solidFill>
              </a14:hiddenFill>
            </a:ext>
          </a:ex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9pPr>
          </a:lstStyle>
          <a:p>
            <a:pPr lvl="0" algn="ctr"/>
            <a:r>
              <a:rPr lang="ja-JP" altLang="en-US" sz="3600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ホームページの情報は</a:t>
            </a:r>
            <a:endParaRPr lang="ja-JP" altLang="en-US" sz="3600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/>
            <a:r>
              <a:rPr lang="ja-JP" altLang="en-US" sz="3600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勝手に利用することはできません！</a:t>
            </a:r>
            <a:endParaRPr lang="ja-JP" altLang="en-US" sz="3600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コンテンツプレースホルダ 8"/>
          <p:cNvPicPr>
            <a:picLocks noChangeAspect="1"/>
          </p:cNvPicPr>
          <p:nvPr>
            <p:ph/>
          </p:nvPr>
        </p:nvPicPr>
        <p:blipFill>
          <a:blip r:embed="rId1"/>
          <a:stretch>
            <a:fillRect/>
          </a:stretch>
        </p:blipFill>
        <p:spPr>
          <a:xfrm>
            <a:off x="8390890" y="6566535"/>
            <a:ext cx="736600" cy="2794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テキストボックス 4"/>
          <p:cNvSpPr txBox="1"/>
          <p:nvPr/>
        </p:nvSpPr>
        <p:spPr>
          <a:xfrm>
            <a:off x="718185" y="1732915"/>
            <a:ext cx="7833360" cy="960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ja-JP" altLang="en-US" sz="5400">
                <a:latin typeface="游ゴシック" panose="020B0400000000000000" charset="-128"/>
                <a:ea typeface="游ゴシック" panose="020B0400000000000000" charset="-128"/>
              </a:rPr>
              <a:t>ホームページ＝公開</a:t>
            </a:r>
            <a:endParaRPr lang="ja-JP" altLang="en-US" sz="5400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43" name="Google Shape;743;p84"/>
          <p:cNvSpPr txBox="1"/>
          <p:nvPr/>
        </p:nvSpPr>
        <p:spPr>
          <a:xfrm>
            <a:off x="405130" y="798195"/>
            <a:ext cx="6056630" cy="134366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9pPr>
          </a:lstStyle>
          <a:p>
            <a:pPr lvl="0" algn="ctr"/>
            <a:r>
              <a:rPr lang="ja-JP" altLang="en-US" sz="360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ところで</a:t>
            </a:r>
            <a:endParaRPr lang="ja-JP" altLang="en-US" sz="360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/>
            <a:r>
              <a:rPr lang="ja-JP" altLang="en-US" sz="360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オープンデータって？</a:t>
            </a:r>
            <a:endParaRPr lang="ja-JP" altLang="en-US" sz="360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3" name="図形 2" descr="questions-1922476_1280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l="30602" r="25422"/>
          <a:stretch>
            <a:fillRect/>
          </a:stretch>
        </p:blipFill>
        <p:spPr>
          <a:xfrm>
            <a:off x="6461760" y="627380"/>
            <a:ext cx="2463800" cy="5602605"/>
          </a:xfrm>
          <a:prstGeom prst="rect">
            <a:avLst/>
          </a:prstGeom>
        </p:spPr>
      </p:pic>
      <p:pic>
        <p:nvPicPr>
          <p:cNvPr id="2" name="図形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7" name="テキストボックス 6"/>
          <p:cNvSpPr txBox="1"/>
          <p:nvPr/>
        </p:nvSpPr>
        <p:spPr>
          <a:xfrm>
            <a:off x="-22860" y="6410325"/>
            <a:ext cx="46012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ja-JP" sz="1400"/>
              <a:t>Pixabay</a:t>
            </a:r>
            <a:r>
              <a:rPr lang="ja-JP" altLang="en-US" sz="1400"/>
              <a:t>（https://pixabay.com）</a:t>
            </a:r>
            <a:endParaRPr lang="ja-JP" altLang="en-US" sz="1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テキストボックス 4"/>
          <p:cNvSpPr txBox="1"/>
          <p:nvPr/>
        </p:nvSpPr>
        <p:spPr>
          <a:xfrm>
            <a:off x="718185" y="1732915"/>
            <a:ext cx="7833360" cy="960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ja-JP" altLang="en-US" sz="5400">
                <a:latin typeface="游ゴシック" panose="020B0400000000000000" charset="-128"/>
                <a:ea typeface="游ゴシック" panose="020B0400000000000000" charset="-128"/>
              </a:rPr>
              <a:t>ホームページ＝公開</a:t>
            </a:r>
            <a:endParaRPr lang="ja-JP" altLang="en-US" sz="5400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6" name="テキストボックス 5"/>
          <p:cNvSpPr txBox="1"/>
          <p:nvPr/>
        </p:nvSpPr>
        <p:spPr>
          <a:xfrm>
            <a:off x="718185" y="3328670"/>
            <a:ext cx="7821295" cy="960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ja-JP" altLang="en-US" sz="5400">
                <a:latin typeface="游ゴシック" panose="020B0400000000000000" charset="-128"/>
                <a:ea typeface="游ゴシック" panose="020B0400000000000000" charset="-128"/>
              </a:rPr>
              <a:t>公開</a:t>
            </a:r>
            <a:r>
              <a:rPr lang="en-US" altLang="ja-JP" sz="5400">
                <a:latin typeface="游ゴシック" panose="020B0400000000000000" charset="-128"/>
                <a:ea typeface="游ゴシック" panose="020B0400000000000000" charset="-128"/>
              </a:rPr>
              <a:t>≠Open</a:t>
            </a:r>
            <a:endParaRPr lang="en-US" altLang="ja-JP" sz="5400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図形 2"/>
          <p:cNvPicPr>
            <a:picLocks noChangeAspect="1"/>
          </p:cNvPicPr>
          <p:nvPr/>
        </p:nvPicPr>
        <p:blipFill>
          <a:blip r:embed="rId1"/>
          <a:srcRect b="11509"/>
          <a:stretch>
            <a:fillRect/>
          </a:stretch>
        </p:blipFill>
        <p:spPr>
          <a:xfrm>
            <a:off x="-635" y="124460"/>
            <a:ext cx="9133205" cy="6122670"/>
          </a:xfrm>
          <a:prstGeom prst="rect">
            <a:avLst/>
          </a:prstGeom>
        </p:spPr>
      </p:pic>
      <p:sp>
        <p:nvSpPr>
          <p:cNvPr id="4" name="テキストボックス 3"/>
          <p:cNvSpPr txBox="1"/>
          <p:nvPr/>
        </p:nvSpPr>
        <p:spPr>
          <a:xfrm>
            <a:off x="79375" y="6247130"/>
            <a:ext cx="8973820" cy="4673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 sz="1200">
                <a:latin typeface="游ゴシック" panose="020B0400000000000000" charset="-128"/>
                <a:ea typeface="游ゴシック" panose="020B0400000000000000" charset="-128"/>
              </a:rPr>
              <a:t>引用：北海道森町のホームページ（http://www.town.hokkaido-mori.lg.jp/bunya/morimachi/）</a:t>
            </a:r>
            <a:endParaRPr lang="ja-JP" altLang="en-US" sz="1200"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en-US" altLang="ja-JP" sz="1200">
                <a:latin typeface="游ゴシック" panose="020B0400000000000000" charset="-128"/>
                <a:ea typeface="游ゴシック" panose="020B0400000000000000" charset="-128"/>
              </a:rPr>
              <a:t>※</a:t>
            </a:r>
            <a:r>
              <a:rPr lang="ja-JP" altLang="en-US" sz="1200">
                <a:latin typeface="游ゴシック" panose="020B0400000000000000" charset="-128"/>
                <a:ea typeface="游ゴシック" panose="020B0400000000000000" charset="-128"/>
              </a:rPr>
              <a:t>各自、説明したい市町村のホームページで、写真のあるページに置き換えてください。</a:t>
            </a:r>
            <a:endParaRPr lang="ja-JP" altLang="en-US" sz="1200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743" name="Google Shape;743;p84"/>
          <p:cNvSpPr txBox="1"/>
          <p:nvPr/>
        </p:nvSpPr>
        <p:spPr>
          <a:xfrm>
            <a:off x="311785" y="2783205"/>
            <a:ext cx="8520430" cy="771525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9pPr>
          </a:lstStyle>
          <a:p>
            <a:pPr lvl="0" algn="ctr"/>
            <a:r>
              <a:rPr lang="ja-JP" altLang="en-US" sz="3600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公開は「オープン」ではない</a:t>
            </a:r>
            <a:endParaRPr lang="ja-JP" altLang="en-US" sz="3600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テキストボックス 1"/>
          <p:cNvSpPr txBox="1"/>
          <p:nvPr/>
        </p:nvSpPr>
        <p:spPr>
          <a:xfrm>
            <a:off x="690245" y="1942465"/>
            <a:ext cx="7821295" cy="960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ja-JP" altLang="en-US" sz="5400">
                <a:latin typeface="游ゴシック" panose="020B0400000000000000" charset="-128"/>
                <a:ea typeface="游ゴシック" panose="020B0400000000000000" charset="-128"/>
              </a:rPr>
              <a:t>公開＝</a:t>
            </a:r>
            <a:r>
              <a:rPr lang="en-US" altLang="ja-JP" sz="5400">
                <a:latin typeface="游ゴシック" panose="020B0400000000000000" charset="-128"/>
                <a:ea typeface="游ゴシック" panose="020B0400000000000000" charset="-128"/>
              </a:rPr>
              <a:t>Publish</a:t>
            </a:r>
            <a:endParaRPr lang="en-US" altLang="ja-JP" sz="5400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テキストボックス 1"/>
          <p:cNvSpPr txBox="1"/>
          <p:nvPr/>
        </p:nvSpPr>
        <p:spPr>
          <a:xfrm>
            <a:off x="690245" y="1942465"/>
            <a:ext cx="7821295" cy="960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ja-JP" altLang="en-US" sz="5400">
                <a:latin typeface="游ゴシック" panose="020B0400000000000000" charset="-128"/>
                <a:ea typeface="游ゴシック" panose="020B0400000000000000" charset="-128"/>
              </a:rPr>
              <a:t>公開＝</a:t>
            </a:r>
            <a:r>
              <a:rPr lang="en-US" altLang="ja-JP" sz="5400">
                <a:latin typeface="游ゴシック" panose="020B0400000000000000" charset="-128"/>
                <a:ea typeface="游ゴシック" panose="020B0400000000000000" charset="-128"/>
              </a:rPr>
              <a:t>Publish</a:t>
            </a:r>
            <a:endParaRPr lang="en-US" altLang="ja-JP" sz="5400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6" name="テキストボックス 5"/>
          <p:cNvSpPr txBox="1"/>
          <p:nvPr/>
        </p:nvSpPr>
        <p:spPr>
          <a:xfrm>
            <a:off x="690245" y="3413125"/>
            <a:ext cx="7821295" cy="960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ja-JP" sz="5400">
                <a:latin typeface="游ゴシック" panose="020B0400000000000000" charset="-128"/>
                <a:ea typeface="游ゴシック" panose="020B0400000000000000" charset="-128"/>
              </a:rPr>
              <a:t>Open</a:t>
            </a:r>
            <a:r>
              <a:rPr lang="ja-JP" altLang="en-US" sz="5400">
                <a:latin typeface="游ゴシック" panose="020B0400000000000000" charset="-128"/>
                <a:ea typeface="游ゴシック" panose="020B0400000000000000" charset="-128"/>
              </a:rPr>
              <a:t>＝開放</a:t>
            </a:r>
            <a:endParaRPr lang="ja-JP" altLang="en-US" sz="5400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図形 2"/>
          <p:cNvPicPr>
            <a:picLocks noChangeAspect="1"/>
          </p:cNvPicPr>
          <p:nvPr/>
        </p:nvPicPr>
        <p:blipFill>
          <a:blip r:embed="rId1"/>
          <a:srcRect b="11509"/>
          <a:stretch>
            <a:fillRect/>
          </a:stretch>
        </p:blipFill>
        <p:spPr>
          <a:xfrm>
            <a:off x="-635" y="124460"/>
            <a:ext cx="9133205" cy="6122670"/>
          </a:xfrm>
          <a:prstGeom prst="rect">
            <a:avLst/>
          </a:prstGeom>
        </p:spPr>
      </p:pic>
      <p:sp>
        <p:nvSpPr>
          <p:cNvPr id="2" name="テキストボックス 1"/>
          <p:cNvSpPr txBox="1"/>
          <p:nvPr/>
        </p:nvSpPr>
        <p:spPr>
          <a:xfrm>
            <a:off x="79375" y="6247130"/>
            <a:ext cx="8973820" cy="4673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 sz="1200">
                <a:latin typeface="游ゴシック" panose="020B0400000000000000" charset="-128"/>
                <a:ea typeface="游ゴシック" panose="020B0400000000000000" charset="-128"/>
              </a:rPr>
              <a:t>引用：北海道森町のホームページ（http://www.town.hokkaido-mori.lg.jp/bunya/morimachi/）</a:t>
            </a:r>
            <a:endParaRPr lang="ja-JP" altLang="en-US" sz="1200"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en-US" altLang="ja-JP" sz="1200">
                <a:latin typeface="游ゴシック" panose="020B0400000000000000" charset="-128"/>
                <a:ea typeface="游ゴシック" panose="020B0400000000000000" charset="-128"/>
              </a:rPr>
              <a:t>※</a:t>
            </a:r>
            <a:r>
              <a:rPr lang="ja-JP" altLang="en-US" sz="1200">
                <a:latin typeface="游ゴシック" panose="020B0400000000000000" charset="-128"/>
                <a:ea typeface="游ゴシック" panose="020B0400000000000000" charset="-128"/>
              </a:rPr>
              <a:t>各自、説明したい市町村のホームページで、写真のあるページに置き換えてください。</a:t>
            </a:r>
            <a:endParaRPr lang="ja-JP" altLang="en-US" sz="1200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743" name="Google Shape;743;p84"/>
          <p:cNvSpPr txBox="1"/>
          <p:nvPr/>
        </p:nvSpPr>
        <p:spPr>
          <a:xfrm>
            <a:off x="320675" y="2668905"/>
            <a:ext cx="8520430" cy="1519555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9pPr>
          </a:lstStyle>
          <a:p>
            <a:pPr lvl="0" algn="ctr"/>
            <a:r>
              <a:rPr lang="ja-JP" altLang="en-US" sz="3600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でも、自由に使ってはダメな情報を</a:t>
            </a:r>
            <a:endParaRPr lang="ja-JP" altLang="en-US" sz="3600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/>
            <a:r>
              <a:rPr lang="ja-JP" altLang="en-US" sz="3600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ホームページに載せてますか？</a:t>
            </a:r>
            <a:endParaRPr lang="ja-JP" altLang="en-US" sz="3600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四角形 1"/>
          <p:cNvSpPr/>
          <p:nvPr/>
        </p:nvSpPr>
        <p:spPr>
          <a:xfrm>
            <a:off x="41910" y="112395"/>
            <a:ext cx="6764020" cy="632206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pic>
        <p:nvPicPr>
          <p:cNvPr id="5" name="コンテンツプレースホルダ 3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4717415" y="112395"/>
            <a:ext cx="4432935" cy="6637020"/>
          </a:xfrm>
          <a:prstGeom prst="rect">
            <a:avLst/>
          </a:prstGeom>
        </p:spPr>
      </p:pic>
      <p:sp>
        <p:nvSpPr>
          <p:cNvPr id="6" name="フリーフォーム 5"/>
          <p:cNvSpPr/>
          <p:nvPr/>
        </p:nvSpPr>
        <p:spPr>
          <a:xfrm flipH="1">
            <a:off x="1292860" y="156210"/>
            <a:ext cx="5133340" cy="4953635"/>
          </a:xfrm>
          <a:custGeom>
            <a:avLst/>
            <a:gdLst>
              <a:gd name="connsiteX0" fmla="*/ 3035 w 8084"/>
              <a:gd name="connsiteY0" fmla="*/ 5317 h 7801"/>
              <a:gd name="connsiteX1" fmla="*/ 2273 w 8084"/>
              <a:gd name="connsiteY1" fmla="*/ 6331 h 7801"/>
              <a:gd name="connsiteX2" fmla="*/ 3259 w 8084"/>
              <a:gd name="connsiteY2" fmla="*/ 6230 h 7801"/>
              <a:gd name="connsiteX3" fmla="*/ 3156 w 8084"/>
              <a:gd name="connsiteY3" fmla="*/ 7784 h 7801"/>
              <a:gd name="connsiteX4" fmla="*/ 4017 w 8084"/>
              <a:gd name="connsiteY4" fmla="*/ 6647 h 7801"/>
              <a:gd name="connsiteX5" fmla="*/ 4429 w 8084"/>
              <a:gd name="connsiteY5" fmla="*/ 7801 h 7801"/>
              <a:gd name="connsiteX6" fmla="*/ 4859 w 8084"/>
              <a:gd name="connsiteY6" fmla="*/ 6583 h 7801"/>
              <a:gd name="connsiteX7" fmla="*/ 5639 w 8084"/>
              <a:gd name="connsiteY7" fmla="*/ 7419 h 7801"/>
              <a:gd name="connsiteX8" fmla="*/ 5905 w 8084"/>
              <a:gd name="connsiteY8" fmla="*/ 6056 h 7801"/>
              <a:gd name="connsiteX9" fmla="*/ 6782 w 8084"/>
              <a:gd name="connsiteY9" fmla="*/ 7076 h 7801"/>
              <a:gd name="connsiteX10" fmla="*/ 6517 w 8084"/>
              <a:gd name="connsiteY10" fmla="*/ 5708 h 7801"/>
              <a:gd name="connsiteX11" fmla="*/ 7724 w 8084"/>
              <a:gd name="connsiteY11" fmla="*/ 5983 h 7801"/>
              <a:gd name="connsiteX12" fmla="*/ 6843 w 8084"/>
              <a:gd name="connsiteY12" fmla="*/ 5040 h 7801"/>
              <a:gd name="connsiteX13" fmla="*/ 8084 w 8084"/>
              <a:gd name="connsiteY13" fmla="*/ 4653 h 7801"/>
              <a:gd name="connsiteX14" fmla="*/ 6923 w 8084"/>
              <a:gd name="connsiteY14" fmla="*/ 3752 h 7801"/>
              <a:gd name="connsiteX15" fmla="*/ 8084 w 8084"/>
              <a:gd name="connsiteY15" fmla="*/ 3174 h 7801"/>
              <a:gd name="connsiteX16" fmla="*/ 6817 w 8084"/>
              <a:gd name="connsiteY16" fmla="*/ 2643 h 7801"/>
              <a:gd name="connsiteX17" fmla="*/ 7717 w 8084"/>
              <a:gd name="connsiteY17" fmla="*/ 1816 h 7801"/>
              <a:gd name="connsiteX18" fmla="*/ 6664 w 8084"/>
              <a:gd name="connsiteY18" fmla="*/ 1841 h 7801"/>
              <a:gd name="connsiteX19" fmla="*/ 6782 w 8084"/>
              <a:gd name="connsiteY19" fmla="*/ 430 h 7801"/>
              <a:gd name="connsiteX20" fmla="*/ 5900 w 8084"/>
              <a:gd name="connsiteY20" fmla="*/ 1116 h 7801"/>
              <a:gd name="connsiteX21" fmla="*/ 5560 w 8084"/>
              <a:gd name="connsiteY21" fmla="*/ 0 h 7801"/>
              <a:gd name="connsiteX22" fmla="*/ 4939 w 8084"/>
              <a:gd name="connsiteY22" fmla="*/ 987 h 7801"/>
              <a:gd name="connsiteX23" fmla="*/ 4239 w 8084"/>
              <a:gd name="connsiteY23" fmla="*/ 65 h 7801"/>
              <a:gd name="connsiteX24" fmla="*/ 4017 w 8084"/>
              <a:gd name="connsiteY24" fmla="*/ 1136 h 7801"/>
              <a:gd name="connsiteX25" fmla="*/ 2857 w 8084"/>
              <a:gd name="connsiteY25" fmla="*/ 751 h 7801"/>
              <a:gd name="connsiteX26" fmla="*/ 3208 w 8084"/>
              <a:gd name="connsiteY26" fmla="*/ 2145 h 7801"/>
              <a:gd name="connsiteX27" fmla="*/ 2074 w 8084"/>
              <a:gd name="connsiteY27" fmla="*/ 1952 h 7801"/>
              <a:gd name="connsiteX28" fmla="*/ 2857 w 8084"/>
              <a:gd name="connsiteY28" fmla="*/ 3174 h 7801"/>
              <a:gd name="connsiteX29" fmla="*/ 0 w 8084"/>
              <a:gd name="connsiteY29" fmla="*/ 3484 h 7801"/>
              <a:gd name="connsiteX30" fmla="*/ 2916 w 8084"/>
              <a:gd name="connsiteY30" fmla="*/ 4182 h 7801"/>
              <a:gd name="connsiteX31" fmla="*/ 1894 w 8084"/>
              <a:gd name="connsiteY31" fmla="*/ 5146 h 7801"/>
              <a:gd name="connsiteX32" fmla="*/ 3035 w 8084"/>
              <a:gd name="connsiteY32" fmla="*/ 5317 h 7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8084" h="7801">
                <a:moveTo>
                  <a:pt x="3035" y="5317"/>
                </a:moveTo>
                <a:lnTo>
                  <a:pt x="2273" y="6331"/>
                </a:lnTo>
                <a:lnTo>
                  <a:pt x="3259" y="6230"/>
                </a:lnTo>
                <a:lnTo>
                  <a:pt x="3156" y="7784"/>
                </a:lnTo>
                <a:lnTo>
                  <a:pt x="4017" y="6647"/>
                </a:lnTo>
                <a:lnTo>
                  <a:pt x="4429" y="7801"/>
                </a:lnTo>
                <a:lnTo>
                  <a:pt x="4859" y="6583"/>
                </a:lnTo>
                <a:lnTo>
                  <a:pt x="5639" y="7419"/>
                </a:lnTo>
                <a:lnTo>
                  <a:pt x="5905" y="6056"/>
                </a:lnTo>
                <a:lnTo>
                  <a:pt x="6782" y="7076"/>
                </a:lnTo>
                <a:lnTo>
                  <a:pt x="6517" y="5708"/>
                </a:lnTo>
                <a:lnTo>
                  <a:pt x="7724" y="5983"/>
                </a:lnTo>
                <a:lnTo>
                  <a:pt x="6843" y="5040"/>
                </a:lnTo>
                <a:lnTo>
                  <a:pt x="8084" y="4653"/>
                </a:lnTo>
                <a:lnTo>
                  <a:pt x="6923" y="3752"/>
                </a:lnTo>
                <a:lnTo>
                  <a:pt x="8084" y="3174"/>
                </a:lnTo>
                <a:lnTo>
                  <a:pt x="6817" y="2643"/>
                </a:lnTo>
                <a:lnTo>
                  <a:pt x="7717" y="1816"/>
                </a:lnTo>
                <a:lnTo>
                  <a:pt x="6664" y="1841"/>
                </a:lnTo>
                <a:lnTo>
                  <a:pt x="6782" y="430"/>
                </a:lnTo>
                <a:lnTo>
                  <a:pt x="5900" y="1116"/>
                </a:lnTo>
                <a:lnTo>
                  <a:pt x="5560" y="0"/>
                </a:lnTo>
                <a:lnTo>
                  <a:pt x="4939" y="987"/>
                </a:lnTo>
                <a:lnTo>
                  <a:pt x="4239" y="65"/>
                </a:lnTo>
                <a:lnTo>
                  <a:pt x="4017" y="1136"/>
                </a:lnTo>
                <a:lnTo>
                  <a:pt x="2857" y="751"/>
                </a:lnTo>
                <a:lnTo>
                  <a:pt x="3208" y="2145"/>
                </a:lnTo>
                <a:lnTo>
                  <a:pt x="2074" y="1952"/>
                </a:lnTo>
                <a:lnTo>
                  <a:pt x="2857" y="3174"/>
                </a:lnTo>
                <a:lnTo>
                  <a:pt x="0" y="3484"/>
                </a:lnTo>
                <a:lnTo>
                  <a:pt x="2916" y="4182"/>
                </a:lnTo>
                <a:lnTo>
                  <a:pt x="1894" y="5146"/>
                </a:lnTo>
                <a:lnTo>
                  <a:pt x="3035" y="5317"/>
                </a:lnTo>
                <a:close/>
              </a:path>
            </a:pathLst>
          </a:cu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ja-JP" altLang="en-US"/>
          </a:p>
        </p:txBody>
      </p:sp>
      <p:sp>
        <p:nvSpPr>
          <p:cNvPr id="7" name="テキストボックス 6"/>
          <p:cNvSpPr txBox="1"/>
          <p:nvPr/>
        </p:nvSpPr>
        <p:spPr>
          <a:xfrm>
            <a:off x="2302510" y="1146175"/>
            <a:ext cx="1913890" cy="396367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ja-JP" altLang="en-US" sz="2800">
                <a:latin typeface="游明朝 Demibold" panose="02020600000000000000" charset="-128"/>
                <a:ea typeface="游明朝 Demibold" panose="02020600000000000000" charset="-128"/>
              </a:rPr>
              <a:t>情報は、</a:t>
            </a:r>
            <a:endParaRPr lang="ja-JP" altLang="en-US" sz="2800">
              <a:latin typeface="游明朝 Demibold" panose="02020600000000000000" charset="-128"/>
              <a:ea typeface="游明朝 Demibold" panose="02020600000000000000" charset="-128"/>
            </a:endParaRPr>
          </a:p>
          <a:p>
            <a:r>
              <a:rPr lang="ja-JP" altLang="en-US" sz="2800">
                <a:latin typeface="游明朝 Demibold" panose="02020600000000000000" charset="-128"/>
                <a:ea typeface="游明朝 Demibold" panose="02020600000000000000" charset="-128"/>
              </a:rPr>
              <a:t>ホームページで</a:t>
            </a:r>
            <a:endParaRPr lang="ja-JP" altLang="en-US" sz="2800">
              <a:latin typeface="游明朝 Demibold" panose="02020600000000000000" charset="-128"/>
              <a:ea typeface="游明朝 Demibold" panose="02020600000000000000" charset="-128"/>
            </a:endParaRPr>
          </a:p>
          <a:p>
            <a:r>
              <a:rPr lang="ja-JP" altLang="en-US" sz="2800">
                <a:latin typeface="游明朝 Demibold" panose="02020600000000000000" charset="-128"/>
                <a:ea typeface="游明朝 Demibold" panose="02020600000000000000" charset="-128"/>
              </a:rPr>
              <a:t>公開してるじゃ</a:t>
            </a:r>
            <a:endParaRPr lang="ja-JP" altLang="en-US" sz="2800">
              <a:latin typeface="游明朝 Demibold" panose="02020600000000000000" charset="-128"/>
              <a:ea typeface="游明朝 Demibold" panose="02020600000000000000" charset="-128"/>
            </a:endParaRPr>
          </a:p>
          <a:p>
            <a:r>
              <a:rPr lang="ja-JP" altLang="en-US" sz="2800">
                <a:latin typeface="游明朝 Demibold" panose="02020600000000000000" charset="-128"/>
                <a:ea typeface="游明朝 Demibold" panose="02020600000000000000" charset="-128"/>
              </a:rPr>
              <a:t>ないか！</a:t>
            </a:r>
            <a:endParaRPr lang="ja-JP" altLang="en-US" sz="2800">
              <a:latin typeface="游明朝 Demibold" panose="02020600000000000000" charset="-128"/>
              <a:ea typeface="游明朝 Demibold" panose="02020600000000000000" charset="-128"/>
            </a:endParaRPr>
          </a:p>
        </p:txBody>
      </p:sp>
      <p:sp>
        <p:nvSpPr>
          <p:cNvPr id="4" name="角丸四角形吹き出し 3"/>
          <p:cNvSpPr/>
          <p:nvPr/>
        </p:nvSpPr>
        <p:spPr>
          <a:xfrm>
            <a:off x="181610" y="4130675"/>
            <a:ext cx="2286000" cy="1911350"/>
          </a:xfrm>
          <a:prstGeom prst="wedgeRoundRectCallout">
            <a:avLst>
              <a:gd name="adj1" fmla="val 72194"/>
              <a:gd name="adj2" fmla="val -47807"/>
              <a:gd name="adj3" fmla="val 16667"/>
            </a:avLst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ja-JP" altLang="en-US" sz="3600" b="1">
                <a:latin typeface="游ゴシック" panose="020B0400000000000000" charset="-128"/>
                <a:ea typeface="游ゴシック" panose="020B0400000000000000" charset="-128"/>
              </a:rPr>
              <a:t>これって</a:t>
            </a:r>
            <a:endParaRPr lang="ja-JP" altLang="en-US" sz="3600" b="1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コンテンツプレースホルダ 8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413750" y="6586220"/>
            <a:ext cx="736600" cy="279400"/>
          </a:xfrm>
          <a:prstGeom prst="rect">
            <a:avLst/>
          </a:prstGeom>
        </p:spPr>
      </p:pic>
      <p:sp>
        <p:nvSpPr>
          <p:cNvPr id="3" name="テキストボックス 2"/>
          <p:cNvSpPr txBox="1"/>
          <p:nvPr/>
        </p:nvSpPr>
        <p:spPr>
          <a:xfrm>
            <a:off x="-22860" y="6410325"/>
            <a:ext cx="46012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ja-JP" sz="1400"/>
              <a:t>Pixabay</a:t>
            </a:r>
            <a:r>
              <a:rPr lang="ja-JP" altLang="en-US" sz="1400"/>
              <a:t>（https://pixabay.com）</a:t>
            </a:r>
            <a:endParaRPr lang="ja-JP" altLang="en-US" sz="14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四角形 1"/>
          <p:cNvSpPr/>
          <p:nvPr/>
        </p:nvSpPr>
        <p:spPr>
          <a:xfrm>
            <a:off x="2375535" y="98425"/>
            <a:ext cx="6764020" cy="632206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pic>
        <p:nvPicPr>
          <p:cNvPr id="5" name="コンテンツプレースホルダ 3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 flipH="1">
            <a:off x="7620" y="98425"/>
            <a:ext cx="4450080" cy="6662420"/>
          </a:xfrm>
          <a:prstGeom prst="rect">
            <a:avLst/>
          </a:prstGeom>
        </p:spPr>
      </p:pic>
      <p:sp>
        <p:nvSpPr>
          <p:cNvPr id="6" name="フリーフォーム 5"/>
          <p:cNvSpPr/>
          <p:nvPr/>
        </p:nvSpPr>
        <p:spPr>
          <a:xfrm>
            <a:off x="2903855" y="112395"/>
            <a:ext cx="5133340" cy="4953635"/>
          </a:xfrm>
          <a:custGeom>
            <a:avLst/>
            <a:gdLst>
              <a:gd name="connsiteX0" fmla="*/ 3035 w 8084"/>
              <a:gd name="connsiteY0" fmla="*/ 5317 h 7801"/>
              <a:gd name="connsiteX1" fmla="*/ 2273 w 8084"/>
              <a:gd name="connsiteY1" fmla="*/ 6331 h 7801"/>
              <a:gd name="connsiteX2" fmla="*/ 3259 w 8084"/>
              <a:gd name="connsiteY2" fmla="*/ 6230 h 7801"/>
              <a:gd name="connsiteX3" fmla="*/ 3156 w 8084"/>
              <a:gd name="connsiteY3" fmla="*/ 7784 h 7801"/>
              <a:gd name="connsiteX4" fmla="*/ 4017 w 8084"/>
              <a:gd name="connsiteY4" fmla="*/ 6647 h 7801"/>
              <a:gd name="connsiteX5" fmla="*/ 4429 w 8084"/>
              <a:gd name="connsiteY5" fmla="*/ 7801 h 7801"/>
              <a:gd name="connsiteX6" fmla="*/ 4859 w 8084"/>
              <a:gd name="connsiteY6" fmla="*/ 6583 h 7801"/>
              <a:gd name="connsiteX7" fmla="*/ 5639 w 8084"/>
              <a:gd name="connsiteY7" fmla="*/ 7419 h 7801"/>
              <a:gd name="connsiteX8" fmla="*/ 5905 w 8084"/>
              <a:gd name="connsiteY8" fmla="*/ 6056 h 7801"/>
              <a:gd name="connsiteX9" fmla="*/ 6782 w 8084"/>
              <a:gd name="connsiteY9" fmla="*/ 7076 h 7801"/>
              <a:gd name="connsiteX10" fmla="*/ 6517 w 8084"/>
              <a:gd name="connsiteY10" fmla="*/ 5708 h 7801"/>
              <a:gd name="connsiteX11" fmla="*/ 7724 w 8084"/>
              <a:gd name="connsiteY11" fmla="*/ 5983 h 7801"/>
              <a:gd name="connsiteX12" fmla="*/ 6843 w 8084"/>
              <a:gd name="connsiteY12" fmla="*/ 5040 h 7801"/>
              <a:gd name="connsiteX13" fmla="*/ 8084 w 8084"/>
              <a:gd name="connsiteY13" fmla="*/ 4653 h 7801"/>
              <a:gd name="connsiteX14" fmla="*/ 6923 w 8084"/>
              <a:gd name="connsiteY14" fmla="*/ 3752 h 7801"/>
              <a:gd name="connsiteX15" fmla="*/ 8084 w 8084"/>
              <a:gd name="connsiteY15" fmla="*/ 3174 h 7801"/>
              <a:gd name="connsiteX16" fmla="*/ 6817 w 8084"/>
              <a:gd name="connsiteY16" fmla="*/ 2643 h 7801"/>
              <a:gd name="connsiteX17" fmla="*/ 7717 w 8084"/>
              <a:gd name="connsiteY17" fmla="*/ 1816 h 7801"/>
              <a:gd name="connsiteX18" fmla="*/ 6664 w 8084"/>
              <a:gd name="connsiteY18" fmla="*/ 1841 h 7801"/>
              <a:gd name="connsiteX19" fmla="*/ 6782 w 8084"/>
              <a:gd name="connsiteY19" fmla="*/ 430 h 7801"/>
              <a:gd name="connsiteX20" fmla="*/ 5900 w 8084"/>
              <a:gd name="connsiteY20" fmla="*/ 1116 h 7801"/>
              <a:gd name="connsiteX21" fmla="*/ 5560 w 8084"/>
              <a:gd name="connsiteY21" fmla="*/ 0 h 7801"/>
              <a:gd name="connsiteX22" fmla="*/ 4939 w 8084"/>
              <a:gd name="connsiteY22" fmla="*/ 987 h 7801"/>
              <a:gd name="connsiteX23" fmla="*/ 4239 w 8084"/>
              <a:gd name="connsiteY23" fmla="*/ 65 h 7801"/>
              <a:gd name="connsiteX24" fmla="*/ 4017 w 8084"/>
              <a:gd name="connsiteY24" fmla="*/ 1136 h 7801"/>
              <a:gd name="connsiteX25" fmla="*/ 2857 w 8084"/>
              <a:gd name="connsiteY25" fmla="*/ 751 h 7801"/>
              <a:gd name="connsiteX26" fmla="*/ 3208 w 8084"/>
              <a:gd name="connsiteY26" fmla="*/ 2145 h 7801"/>
              <a:gd name="connsiteX27" fmla="*/ 2074 w 8084"/>
              <a:gd name="connsiteY27" fmla="*/ 1952 h 7801"/>
              <a:gd name="connsiteX28" fmla="*/ 2857 w 8084"/>
              <a:gd name="connsiteY28" fmla="*/ 3174 h 7801"/>
              <a:gd name="connsiteX29" fmla="*/ 0 w 8084"/>
              <a:gd name="connsiteY29" fmla="*/ 3484 h 7801"/>
              <a:gd name="connsiteX30" fmla="*/ 2916 w 8084"/>
              <a:gd name="connsiteY30" fmla="*/ 4182 h 7801"/>
              <a:gd name="connsiteX31" fmla="*/ 1894 w 8084"/>
              <a:gd name="connsiteY31" fmla="*/ 5146 h 7801"/>
              <a:gd name="connsiteX32" fmla="*/ 3035 w 8084"/>
              <a:gd name="connsiteY32" fmla="*/ 5317 h 7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8084" h="7801">
                <a:moveTo>
                  <a:pt x="3035" y="5317"/>
                </a:moveTo>
                <a:lnTo>
                  <a:pt x="2273" y="6331"/>
                </a:lnTo>
                <a:lnTo>
                  <a:pt x="3259" y="6230"/>
                </a:lnTo>
                <a:lnTo>
                  <a:pt x="3156" y="7784"/>
                </a:lnTo>
                <a:lnTo>
                  <a:pt x="4017" y="6647"/>
                </a:lnTo>
                <a:lnTo>
                  <a:pt x="4429" y="7801"/>
                </a:lnTo>
                <a:lnTo>
                  <a:pt x="4859" y="6583"/>
                </a:lnTo>
                <a:lnTo>
                  <a:pt x="5639" y="7419"/>
                </a:lnTo>
                <a:lnTo>
                  <a:pt x="5905" y="6056"/>
                </a:lnTo>
                <a:lnTo>
                  <a:pt x="6782" y="7076"/>
                </a:lnTo>
                <a:lnTo>
                  <a:pt x="6517" y="5708"/>
                </a:lnTo>
                <a:lnTo>
                  <a:pt x="7724" y="5983"/>
                </a:lnTo>
                <a:lnTo>
                  <a:pt x="6843" y="5040"/>
                </a:lnTo>
                <a:lnTo>
                  <a:pt x="8084" y="4653"/>
                </a:lnTo>
                <a:lnTo>
                  <a:pt x="6923" y="3752"/>
                </a:lnTo>
                <a:lnTo>
                  <a:pt x="8084" y="3174"/>
                </a:lnTo>
                <a:lnTo>
                  <a:pt x="6817" y="2643"/>
                </a:lnTo>
                <a:lnTo>
                  <a:pt x="7717" y="1816"/>
                </a:lnTo>
                <a:lnTo>
                  <a:pt x="6664" y="1841"/>
                </a:lnTo>
                <a:lnTo>
                  <a:pt x="6782" y="430"/>
                </a:lnTo>
                <a:lnTo>
                  <a:pt x="5900" y="1116"/>
                </a:lnTo>
                <a:lnTo>
                  <a:pt x="5560" y="0"/>
                </a:lnTo>
                <a:lnTo>
                  <a:pt x="4939" y="987"/>
                </a:lnTo>
                <a:lnTo>
                  <a:pt x="4239" y="65"/>
                </a:lnTo>
                <a:lnTo>
                  <a:pt x="4017" y="1136"/>
                </a:lnTo>
                <a:lnTo>
                  <a:pt x="2857" y="751"/>
                </a:lnTo>
                <a:lnTo>
                  <a:pt x="3208" y="2145"/>
                </a:lnTo>
                <a:lnTo>
                  <a:pt x="2074" y="1952"/>
                </a:lnTo>
                <a:lnTo>
                  <a:pt x="2857" y="3174"/>
                </a:lnTo>
                <a:lnTo>
                  <a:pt x="0" y="3484"/>
                </a:lnTo>
                <a:lnTo>
                  <a:pt x="2916" y="4182"/>
                </a:lnTo>
                <a:lnTo>
                  <a:pt x="1894" y="5146"/>
                </a:lnTo>
                <a:lnTo>
                  <a:pt x="3035" y="5317"/>
                </a:lnTo>
                <a:close/>
              </a:path>
            </a:pathLst>
          </a:cu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ja-JP" altLang="en-US"/>
          </a:p>
        </p:txBody>
      </p:sp>
      <p:sp>
        <p:nvSpPr>
          <p:cNvPr id="7" name="テキストボックス 6"/>
          <p:cNvSpPr txBox="1"/>
          <p:nvPr/>
        </p:nvSpPr>
        <p:spPr>
          <a:xfrm>
            <a:off x="5066665" y="1136650"/>
            <a:ext cx="1913890" cy="439801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ja-JP" altLang="en-US" sz="2800">
                <a:latin typeface="游明朝 Demibold" panose="02020600000000000000" charset="-128"/>
                <a:ea typeface="游明朝 Demibold" panose="02020600000000000000" charset="-128"/>
              </a:rPr>
              <a:t>ホームページの</a:t>
            </a:r>
            <a:endParaRPr lang="ja-JP" altLang="en-US" sz="2800">
              <a:latin typeface="游明朝 Demibold" panose="02020600000000000000" charset="-128"/>
              <a:ea typeface="游明朝 Demibold" panose="02020600000000000000" charset="-128"/>
            </a:endParaRPr>
          </a:p>
          <a:p>
            <a:r>
              <a:rPr lang="ja-JP" altLang="en-US" sz="2800">
                <a:latin typeface="游明朝 Demibold" panose="02020600000000000000" charset="-128"/>
                <a:ea typeface="游明朝 Demibold" panose="02020600000000000000" charset="-128"/>
              </a:rPr>
              <a:t>情報なんか</a:t>
            </a:r>
            <a:endParaRPr lang="ja-JP" altLang="en-US" sz="2800">
              <a:latin typeface="游明朝 Demibold" panose="02020600000000000000" charset="-128"/>
              <a:ea typeface="游明朝 Demibold" panose="02020600000000000000" charset="-128"/>
            </a:endParaRPr>
          </a:p>
          <a:p>
            <a:r>
              <a:rPr lang="ja-JP" altLang="en-US" sz="2800">
                <a:latin typeface="游明朝 Demibold" panose="02020600000000000000" charset="-128"/>
                <a:ea typeface="游明朝 Demibold" panose="02020600000000000000" charset="-128"/>
              </a:rPr>
              <a:t>自由に使って</a:t>
            </a:r>
            <a:endParaRPr lang="ja-JP" altLang="en-US" sz="2800">
              <a:latin typeface="游明朝 Demibold" panose="02020600000000000000" charset="-128"/>
              <a:ea typeface="游明朝 Demibold" panose="02020600000000000000" charset="-128"/>
            </a:endParaRPr>
          </a:p>
          <a:p>
            <a:r>
              <a:rPr lang="ja-JP" altLang="en-US" sz="2800">
                <a:latin typeface="游明朝 Demibold" panose="02020600000000000000" charset="-128"/>
                <a:ea typeface="游明朝 Demibold" panose="02020600000000000000" charset="-128"/>
              </a:rPr>
              <a:t>いいじゃないか！</a:t>
            </a:r>
            <a:endParaRPr lang="ja-JP" altLang="en-US" sz="2800">
              <a:latin typeface="游明朝 Demibold" panose="02020600000000000000" charset="-128"/>
              <a:ea typeface="游明朝 Demibold" panose="02020600000000000000" charset="-128"/>
            </a:endParaRPr>
          </a:p>
        </p:txBody>
      </p:sp>
      <p:sp>
        <p:nvSpPr>
          <p:cNvPr id="4" name="角丸四角形吹き出し 3"/>
          <p:cNvSpPr/>
          <p:nvPr/>
        </p:nvSpPr>
        <p:spPr>
          <a:xfrm>
            <a:off x="4895215" y="4652645"/>
            <a:ext cx="3971290" cy="1911350"/>
          </a:xfrm>
          <a:prstGeom prst="wedgeRoundRectCallout">
            <a:avLst>
              <a:gd name="adj1" fmla="val -24336"/>
              <a:gd name="adj2" fmla="val -79667"/>
              <a:gd name="adj3" fmla="val 16667"/>
            </a:avLst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ja-JP" altLang="en-US" sz="3600" b="1">
                <a:latin typeface="游ゴシック" panose="020B0400000000000000" charset="-128"/>
                <a:ea typeface="游ゴシック" panose="020B0400000000000000" charset="-128"/>
              </a:rPr>
              <a:t>こういうこと</a:t>
            </a:r>
            <a:endParaRPr lang="ja-JP" altLang="en-US" sz="36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3600" b="1">
                <a:latin typeface="游ゴシック" panose="020B0400000000000000" charset="-128"/>
                <a:ea typeface="游ゴシック" panose="020B0400000000000000" charset="-128"/>
              </a:rPr>
              <a:t>なんじゃない？</a:t>
            </a:r>
            <a:endParaRPr lang="ja-JP" altLang="en-US" sz="3600" b="1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コンテンツプレースホルダ 8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402955" y="6563995"/>
            <a:ext cx="736600" cy="279400"/>
          </a:xfrm>
          <a:prstGeom prst="rect">
            <a:avLst/>
          </a:prstGeom>
        </p:spPr>
      </p:pic>
      <p:sp>
        <p:nvSpPr>
          <p:cNvPr id="3" name="テキストボックス 2"/>
          <p:cNvSpPr txBox="1"/>
          <p:nvPr/>
        </p:nvSpPr>
        <p:spPr>
          <a:xfrm>
            <a:off x="-22860" y="6410325"/>
            <a:ext cx="46012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ja-JP" sz="1400"/>
              <a:t>Pixabay</a:t>
            </a:r>
            <a:r>
              <a:rPr lang="ja-JP" altLang="en-US" sz="1400"/>
              <a:t>（https://pixabay.com）</a:t>
            </a:r>
            <a:endParaRPr lang="ja-JP" altLang="en-US" sz="1400"/>
          </a:p>
        </p:txBody>
      </p:sp>
    </p:spTree>
  </p:cSld>
  <p:clrMapOvr>
    <a:masterClrMapping/>
  </p:clrMapOvr>
  <p:transition>
    <p:push dir="r"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テキストボックス 1"/>
          <p:cNvSpPr txBox="1"/>
          <p:nvPr/>
        </p:nvSpPr>
        <p:spPr>
          <a:xfrm>
            <a:off x="46990" y="6157595"/>
            <a:ext cx="9106535" cy="6502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 sz="1200">
                <a:latin typeface="游ゴシック" panose="020B0400000000000000" charset="-128"/>
                <a:ea typeface="游ゴシック" panose="020B0400000000000000" charset="-128"/>
              </a:rPr>
              <a:t>引用：北海道森町のごみカレンダー（http://www.town.hokkaido-mori.lg.jp/docs/2014090300160/files/2018a.pdf）</a:t>
            </a:r>
            <a:endParaRPr lang="ja-JP" altLang="en-US" sz="1200"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en-US" altLang="ja-JP" sz="1200">
                <a:latin typeface="游ゴシック" panose="020B0400000000000000" charset="-128"/>
                <a:ea typeface="游ゴシック" panose="020B0400000000000000" charset="-128"/>
              </a:rPr>
              <a:t>※</a:t>
            </a:r>
            <a:r>
              <a:rPr lang="ja-JP" altLang="en-US" sz="1200">
                <a:latin typeface="游ゴシック" panose="020B0400000000000000" charset="-128"/>
                <a:ea typeface="游ゴシック" panose="020B0400000000000000" charset="-128"/>
              </a:rPr>
              <a:t>森町のごみカレンダーは</a:t>
            </a:r>
            <a:r>
              <a:rPr lang="en-US" altLang="ja-JP" sz="1200">
                <a:latin typeface="游ゴシック" panose="020B0400000000000000" charset="-128"/>
                <a:ea typeface="游ゴシック" panose="020B0400000000000000" charset="-128"/>
              </a:rPr>
              <a:t>CC-BY</a:t>
            </a:r>
            <a:r>
              <a:rPr lang="ja-JP" altLang="en-US" sz="1200">
                <a:latin typeface="游ゴシック" panose="020B0400000000000000" charset="-128"/>
                <a:ea typeface="游ゴシック" panose="020B0400000000000000" charset="-128"/>
              </a:rPr>
              <a:t>です。ライセンスの説明用に、コピーライトのていで説明しています。</a:t>
            </a:r>
            <a:endParaRPr lang="ja-JP" altLang="en-US" sz="1200"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en-US" altLang="ja-JP" sz="1200">
                <a:latin typeface="游ゴシック" panose="020B0400000000000000" charset="-128"/>
                <a:ea typeface="游ゴシック" panose="020B0400000000000000" charset="-128"/>
              </a:rPr>
              <a:t>※</a:t>
            </a:r>
            <a:r>
              <a:rPr lang="ja-JP" altLang="en-US" sz="1200">
                <a:latin typeface="游ゴシック" panose="020B0400000000000000" charset="-128"/>
                <a:ea typeface="游ゴシック" panose="020B0400000000000000" charset="-128"/>
              </a:rPr>
              <a:t>各自、説明する市町村の避難所やごみカレンダーなどに置き換えてください。</a:t>
            </a:r>
            <a:endParaRPr lang="ja-JP" altLang="en-US" sz="1200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4" name="図形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4650" y="148590"/>
            <a:ext cx="8227060" cy="5799455"/>
          </a:xfrm>
          <a:prstGeom prst="rect">
            <a:avLst/>
          </a:prstGeom>
          <a:effectLst/>
        </p:spPr>
      </p:pic>
      <p:sp>
        <p:nvSpPr>
          <p:cNvPr id="743" name="Google Shape;743;p84"/>
          <p:cNvSpPr txBox="1"/>
          <p:nvPr/>
        </p:nvSpPr>
        <p:spPr>
          <a:xfrm>
            <a:off x="311785" y="2783205"/>
            <a:ext cx="8520430" cy="1155700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9pPr>
          </a:lstStyle>
          <a:p>
            <a:pPr lvl="0" algn="ctr"/>
            <a:r>
              <a:rPr lang="ja-JP" altLang="en-US" sz="2800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ホームページに掲載している情報は</a:t>
            </a:r>
            <a:endParaRPr lang="ja-JP" altLang="en-US" sz="2800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/>
            <a:r>
              <a:rPr lang="ja-JP" altLang="en-US" sz="2800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自由に使っていいと思って載せていませんか？</a:t>
            </a:r>
            <a:endParaRPr lang="ja-JP" altLang="en-US" sz="2800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テキストボックス 1"/>
          <p:cNvSpPr txBox="1"/>
          <p:nvPr/>
        </p:nvSpPr>
        <p:spPr>
          <a:xfrm>
            <a:off x="46990" y="6157595"/>
            <a:ext cx="9106535" cy="6502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 sz="1200">
                <a:latin typeface="游ゴシック" panose="020B0400000000000000" charset="-128"/>
                <a:ea typeface="游ゴシック" panose="020B0400000000000000" charset="-128"/>
              </a:rPr>
              <a:t>引用：北海道森町のごみカレンダー（http://www.town.hokkaido-mori.lg.jp/docs/2014090300160/files/2018a.pdf）</a:t>
            </a:r>
            <a:endParaRPr lang="ja-JP" altLang="en-US" sz="1200"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en-US" altLang="ja-JP" sz="1200">
                <a:latin typeface="游ゴシック" panose="020B0400000000000000" charset="-128"/>
                <a:ea typeface="游ゴシック" panose="020B0400000000000000" charset="-128"/>
              </a:rPr>
              <a:t>※</a:t>
            </a:r>
            <a:r>
              <a:rPr lang="ja-JP" altLang="en-US" sz="1200">
                <a:latin typeface="游ゴシック" panose="020B0400000000000000" charset="-128"/>
                <a:ea typeface="游ゴシック" panose="020B0400000000000000" charset="-128"/>
              </a:rPr>
              <a:t>森町のごみカレンダーは</a:t>
            </a:r>
            <a:r>
              <a:rPr lang="en-US" altLang="ja-JP" sz="1200">
                <a:latin typeface="游ゴシック" panose="020B0400000000000000" charset="-128"/>
                <a:ea typeface="游ゴシック" panose="020B0400000000000000" charset="-128"/>
              </a:rPr>
              <a:t>CC-BY</a:t>
            </a:r>
            <a:r>
              <a:rPr lang="ja-JP" altLang="en-US" sz="1200">
                <a:latin typeface="游ゴシック" panose="020B0400000000000000" charset="-128"/>
                <a:ea typeface="游ゴシック" panose="020B0400000000000000" charset="-128"/>
              </a:rPr>
              <a:t>です。ライセンスの説明用に、コピーライトのていで説明しています。</a:t>
            </a:r>
            <a:endParaRPr lang="ja-JP" altLang="en-US" sz="1200"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en-US" altLang="ja-JP" sz="1200">
                <a:latin typeface="游ゴシック" panose="020B0400000000000000" charset="-128"/>
                <a:ea typeface="游ゴシック" panose="020B0400000000000000" charset="-128"/>
              </a:rPr>
              <a:t>※</a:t>
            </a:r>
            <a:r>
              <a:rPr lang="ja-JP" altLang="en-US" sz="1200">
                <a:latin typeface="游ゴシック" panose="020B0400000000000000" charset="-128"/>
                <a:ea typeface="游ゴシック" panose="020B0400000000000000" charset="-128"/>
              </a:rPr>
              <a:t>各自、説明する市町村の避難所やごみカレンダーなどに置き換えてください。</a:t>
            </a:r>
            <a:endParaRPr lang="ja-JP" altLang="en-US" sz="1200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4" name="図形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4650" y="148590"/>
            <a:ext cx="8227060" cy="5799455"/>
          </a:xfrm>
          <a:prstGeom prst="rect">
            <a:avLst/>
          </a:prstGeom>
        </p:spPr>
      </p:pic>
      <p:sp>
        <p:nvSpPr>
          <p:cNvPr id="743" name="Google Shape;743;p84"/>
          <p:cNvSpPr txBox="1"/>
          <p:nvPr/>
        </p:nvSpPr>
        <p:spPr>
          <a:xfrm>
            <a:off x="273685" y="2256790"/>
            <a:ext cx="8520430" cy="2035810"/>
          </a:xfrm>
          <a:prstGeom prst="rect">
            <a:avLst/>
          </a:prstGeom>
          <a:solidFill>
            <a:schemeClr val="tx1">
              <a:alpha val="73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9pPr>
          </a:lstStyle>
          <a:p>
            <a:pPr lvl="0" algn="ctr"/>
            <a:r>
              <a:rPr lang="ja-JP" altLang="en-US" sz="4000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じゃあ、</a:t>
            </a:r>
            <a:endParaRPr lang="ja-JP" altLang="en-US" sz="4000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/>
            <a:r>
              <a:rPr lang="ja-JP" altLang="en-US" sz="4000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オープンデータで</a:t>
            </a:r>
            <a:endParaRPr lang="ja-JP" altLang="en-US" sz="4000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/>
            <a:r>
              <a:rPr lang="ja-JP" altLang="en-US" sz="4000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いいですよね！</a:t>
            </a:r>
            <a:endParaRPr lang="ja-JP" altLang="en-US" sz="4000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図形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35" y="87630"/>
            <a:ext cx="9145270" cy="6092825"/>
          </a:xfrm>
          <a:prstGeom prst="rect">
            <a:avLst/>
          </a:prstGeom>
        </p:spPr>
      </p:pic>
      <p:sp>
        <p:nvSpPr>
          <p:cNvPr id="743" name="Google Shape;743;p84"/>
          <p:cNvSpPr txBox="1"/>
          <p:nvPr/>
        </p:nvSpPr>
        <p:spPr>
          <a:xfrm>
            <a:off x="301625" y="3807460"/>
            <a:ext cx="8520430" cy="1297305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9pPr>
          </a:lstStyle>
          <a:p>
            <a:pPr lvl="0" algn="ctr"/>
            <a:r>
              <a:rPr lang="ja-JP" altLang="en-US" sz="3600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みなさんは、他人の</a:t>
            </a:r>
            <a:r>
              <a:rPr lang="en-US" altLang="ja-JP" sz="3600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HP</a:t>
            </a:r>
            <a:r>
              <a:rPr lang="ja-JP" altLang="en-US" sz="3600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の情報を</a:t>
            </a:r>
            <a:endParaRPr lang="ja-JP" altLang="en-US" sz="3600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/>
            <a:r>
              <a:rPr lang="ja-JP" altLang="en-US" sz="3600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勝手にコピペしてはいけません！</a:t>
            </a:r>
            <a:endParaRPr lang="ja-JP" altLang="en-US" sz="3600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sp>
        <p:nvSpPr>
          <p:cNvPr id="3" name="角丸四角形吹き出し 2"/>
          <p:cNvSpPr/>
          <p:nvPr/>
        </p:nvSpPr>
        <p:spPr>
          <a:xfrm>
            <a:off x="652145" y="180340"/>
            <a:ext cx="2520315" cy="2752725"/>
          </a:xfrm>
          <a:prstGeom prst="wedgeRoundRectCallout">
            <a:avLst>
              <a:gd name="adj1" fmla="val 79150"/>
              <a:gd name="adj2" fmla="val -8788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eaVert" rtlCol="0" anchor="ctr"/>
          <a:p>
            <a:pPr algn="ctr"/>
            <a:r>
              <a:rPr lang="ja-JP" altLang="en-US" sz="4400">
                <a:latin typeface="UD デジタル 教科書体 NK-R" panose="02020400000000000000" charset="-128"/>
                <a:ea typeface="UD デジタル 教科書体 NK-R" panose="02020400000000000000" charset="-128"/>
              </a:rPr>
              <a:t>コピペ</a:t>
            </a:r>
            <a:endParaRPr lang="ja-JP" altLang="en-US" sz="4400">
              <a:latin typeface="UD デジタル 教科書体 NK-R" panose="02020400000000000000" charset="-128"/>
              <a:ea typeface="UD デジタル 教科書体 NK-R" panose="02020400000000000000" charset="-128"/>
            </a:endParaRPr>
          </a:p>
          <a:p>
            <a:pPr algn="ctr"/>
            <a:r>
              <a:rPr lang="ja-JP" altLang="en-US" sz="4400">
                <a:latin typeface="UD デジタル 教科書体 NK-R" panose="02020400000000000000" charset="-128"/>
                <a:ea typeface="UD デジタル 教科書体 NK-R" panose="02020400000000000000" charset="-128"/>
              </a:rPr>
              <a:t>ダメ！</a:t>
            </a:r>
            <a:endParaRPr lang="ja-JP" altLang="en-US" sz="4400">
              <a:latin typeface="UD デジタル 教科書体 NK-R" panose="02020400000000000000" charset="-128"/>
              <a:ea typeface="UD デジタル 教科書体 NK-R" panose="02020400000000000000" charset="-128"/>
            </a:endParaRPr>
          </a:p>
          <a:p>
            <a:pPr algn="ctr"/>
            <a:r>
              <a:rPr lang="ja-JP" altLang="en-US" sz="4400">
                <a:latin typeface="UD デジタル 教科書体 NK-R" panose="02020400000000000000" charset="-128"/>
                <a:ea typeface="UD デジタル 教科書体 NK-R" panose="02020400000000000000" charset="-128"/>
              </a:rPr>
              <a:t>絶対！</a:t>
            </a:r>
            <a:endParaRPr lang="ja-JP" altLang="en-US" sz="4400">
              <a:latin typeface="UD デジタル 教科書体 NK-R" panose="02020400000000000000" charset="-128"/>
              <a:ea typeface="UD デジタル 教科書体 NK-R" panose="02020400000000000000" charset="-128"/>
            </a:endParaRPr>
          </a:p>
        </p:txBody>
      </p:sp>
      <p:sp>
        <p:nvSpPr>
          <p:cNvPr id="6" name="テキストボックス 5"/>
          <p:cNvSpPr txBox="1"/>
          <p:nvPr/>
        </p:nvSpPr>
        <p:spPr>
          <a:xfrm>
            <a:off x="-635" y="5863590"/>
            <a:ext cx="8973820" cy="316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sz="1400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フリー素材ぱくたそ（www.pakutaso.com）</a:t>
            </a:r>
            <a:endParaRPr sz="1400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3" name="四角形 2"/>
          <p:cNvSpPr/>
          <p:nvPr/>
        </p:nvSpPr>
        <p:spPr>
          <a:xfrm>
            <a:off x="0" y="67945"/>
            <a:ext cx="9138920" cy="643763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sp>
        <p:nvSpPr>
          <p:cNvPr id="743" name="Google Shape;743;p84"/>
          <p:cNvSpPr txBox="1"/>
          <p:nvPr/>
        </p:nvSpPr>
        <p:spPr>
          <a:xfrm>
            <a:off x="466090" y="348615"/>
            <a:ext cx="8211185" cy="875665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9pPr>
          </a:lstStyle>
          <a:p>
            <a:pPr lvl="0" algn="ctr"/>
            <a:r>
              <a:rPr lang="ja-JP" altLang="en-US" sz="4000">
                <a:solidFill>
                  <a:schemeClr val="accent1">
                    <a:lumMod val="75000"/>
                  </a:schemeClr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オープンデータの定義</a:t>
            </a:r>
            <a:endParaRPr lang="ja-JP" altLang="en-US" sz="4000">
              <a:solidFill>
                <a:schemeClr val="accent1">
                  <a:lumMod val="75000"/>
                </a:schemeClr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sp>
        <p:nvSpPr>
          <p:cNvPr id="2" name="テキストボックス 1"/>
          <p:cNvSpPr txBox="1"/>
          <p:nvPr/>
        </p:nvSpPr>
        <p:spPr>
          <a:xfrm>
            <a:off x="393065" y="1646555"/>
            <a:ext cx="8496300" cy="29870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lnSpc>
                <a:spcPct val="100000"/>
              </a:lnSpc>
              <a:spcBef>
                <a:spcPts val="0"/>
              </a:spcBef>
              <a:spcAft>
                <a:spcPts val="3000"/>
              </a:spcAft>
              <a:buFont typeface="Arial" panose="020B0604020202020204" pitchFamily="34" charset="0"/>
              <a:buChar char="•"/>
            </a:pPr>
            <a:r>
              <a:rPr lang="ja-JP" altLang="en-US" sz="2800">
                <a:latin typeface="UD デジタル 教科書体 NP-B" panose="02020700000000000000" charset="-128"/>
                <a:ea typeface="UD デジタル 教科書体 NP-B" panose="02020700000000000000" charset="-128"/>
              </a:rPr>
              <a:t>誰でも自由に二次利用できるライセンスで</a:t>
            </a:r>
            <a:br>
              <a:rPr lang="ja-JP" altLang="en-US" sz="2800">
                <a:latin typeface="UD デジタル 教科書体 NP-B" panose="02020700000000000000" charset="-128"/>
                <a:ea typeface="UD デジタル 教科書体 NP-B" panose="02020700000000000000" charset="-128"/>
              </a:rPr>
            </a:br>
            <a:r>
              <a:rPr lang="ja-JP" altLang="en-US" sz="2800">
                <a:latin typeface="UD デジタル 教科書体 NP-B" panose="02020700000000000000" charset="-128"/>
                <a:ea typeface="UD デジタル 教科書体 NP-B" panose="02020700000000000000" charset="-128"/>
              </a:rPr>
              <a:t>公開されたデータ</a:t>
            </a:r>
            <a:endParaRPr lang="ja-JP" altLang="en-US" sz="2800">
              <a:latin typeface="UD デジタル 教科書体 NP-B" panose="02020700000000000000" charset="-128"/>
              <a:ea typeface="UD デジタル 教科書体 NP-B" panose="02020700000000000000" charset="-128"/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spcAft>
                <a:spcPts val="3000"/>
              </a:spcAft>
              <a:buFont typeface="Arial" panose="020B0604020202020204" pitchFamily="34" charset="0"/>
              <a:buChar char="•"/>
            </a:pPr>
            <a:r>
              <a:rPr lang="ja-JP" altLang="en-US" sz="2800">
                <a:latin typeface="UD デジタル 教科書体 NP-B" panose="02020700000000000000" charset="-128"/>
                <a:ea typeface="UD デジタル 教科書体 NP-B" panose="02020700000000000000" charset="-128"/>
              </a:rPr>
              <a:t>インターネットを通じて誰でも入手する</a:t>
            </a:r>
            <a:br>
              <a:rPr lang="ja-JP" altLang="en-US" sz="2800">
                <a:latin typeface="UD デジタル 教科書体 NP-B" panose="02020700000000000000" charset="-128"/>
                <a:ea typeface="UD デジタル 教科書体 NP-B" panose="02020700000000000000" charset="-128"/>
              </a:rPr>
            </a:br>
            <a:r>
              <a:rPr lang="ja-JP" altLang="en-US" sz="2800">
                <a:latin typeface="UD デジタル 教科書体 NP-B" panose="02020700000000000000" charset="-128"/>
                <a:ea typeface="UD デジタル 教科書体 NP-B" panose="02020700000000000000" charset="-128"/>
              </a:rPr>
              <a:t>ことができるデータ</a:t>
            </a:r>
            <a:endParaRPr lang="ja-JP" altLang="en-US" sz="2800">
              <a:latin typeface="UD デジタル 教科書体 NP-B" panose="02020700000000000000" charset="-128"/>
              <a:ea typeface="UD デジタル 教科書体 NP-B" panose="02020700000000000000" charset="-128"/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spcAft>
                <a:spcPts val="3000"/>
              </a:spcAft>
              <a:buFont typeface="Arial" panose="020B0604020202020204" pitchFamily="34" charset="0"/>
              <a:buChar char="•"/>
            </a:pPr>
            <a:r>
              <a:rPr lang="ja-JP" altLang="en-US" sz="2800">
                <a:latin typeface="UD デジタル 教科書体 NP-B" panose="02020700000000000000" charset="-128"/>
                <a:ea typeface="UD デジタル 教科書体 NP-B" panose="02020700000000000000" charset="-128"/>
              </a:rPr>
              <a:t>機械判読しやすい形式で公開されたデータ</a:t>
            </a:r>
            <a:endParaRPr lang="ja-JP" altLang="en-US" sz="2800">
              <a:latin typeface="UD デジタル 教科書体 NP-B" panose="02020700000000000000" charset="-128"/>
              <a:ea typeface="UD デジタル 教科書体 NP-B" panose="02020700000000000000" charset="-128"/>
            </a:endParaRPr>
          </a:p>
        </p:txBody>
      </p:sp>
      <p:sp>
        <p:nvSpPr>
          <p:cNvPr id="4" name="Google Shape;743;p84"/>
          <p:cNvSpPr txBox="1"/>
          <p:nvPr/>
        </p:nvSpPr>
        <p:spPr>
          <a:xfrm>
            <a:off x="272415" y="5207000"/>
            <a:ext cx="8597900" cy="875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alpha val="80000"/>
                  </a:schemeClr>
                </a:solidFill>
              </a14:hiddenFill>
            </a:ext>
          </a:ex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9pPr>
          </a:lstStyle>
          <a:p>
            <a:pPr lvl="0" algn="ctr"/>
            <a:r>
              <a:rPr lang="ja-JP" altLang="en-US" sz="3200">
                <a:solidFill>
                  <a:schemeClr val="tx1"/>
                </a:solidFill>
                <a:latin typeface="游明朝 Demibold" panose="02020600000000000000" charset="-128"/>
                <a:ea typeface="游明朝 Demibold" panose="02020600000000000000" charset="-128"/>
                <a:sym typeface="+mn-ea"/>
              </a:rPr>
              <a:t>それぞれあとで詳しく説明</a:t>
            </a:r>
            <a:endParaRPr lang="ja-JP" altLang="en-US" sz="3200">
              <a:solidFill>
                <a:schemeClr val="tx1"/>
              </a:solidFill>
              <a:latin typeface="游明朝 Demibold" panose="02020600000000000000" charset="-128"/>
              <a:ea typeface="游明朝 Demibold" panose="02020600000000000000" charset="-128"/>
              <a:sym typeface="+mn-ea"/>
            </a:endParaRPr>
          </a:p>
        </p:txBody>
      </p:sp>
      <p:pic>
        <p:nvPicPr>
          <p:cNvPr id="5" name="図形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1" bldLvl="0" uiExpand="1" build="allAtOnce"/>
      <p:bldP spid="4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" name="タイトル 9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ja-JP" altLang="en-US"/>
          </a:p>
        </p:txBody>
      </p:sp>
      <p:sp>
        <p:nvSpPr>
          <p:cNvPr id="2" name="四角形 1"/>
          <p:cNvSpPr/>
          <p:nvPr/>
        </p:nvSpPr>
        <p:spPr>
          <a:xfrm>
            <a:off x="0" y="67945"/>
            <a:ext cx="9138920" cy="643763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sp>
        <p:nvSpPr>
          <p:cNvPr id="3" name="テキストボックス 2"/>
          <p:cNvSpPr txBox="1"/>
          <p:nvPr/>
        </p:nvSpPr>
        <p:spPr>
          <a:xfrm>
            <a:off x="4981575" y="1211580"/>
            <a:ext cx="4046220" cy="25641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ja-JP" altLang="en-US" sz="40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</a:rPr>
              <a:t>オープンデータ</a:t>
            </a:r>
            <a:endParaRPr lang="ja-JP" altLang="en-US" sz="40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400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</a:rPr>
              <a:t>は</a:t>
            </a:r>
            <a:endParaRPr lang="ja-JP" altLang="en-US" sz="400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4000">
                <a:latin typeface="游ゴシック" panose="020B0400000000000000" charset="-128"/>
                <a:ea typeface="游ゴシック" panose="020B0400000000000000" charset="-128"/>
              </a:rPr>
              <a:t>データを</a:t>
            </a:r>
            <a:r>
              <a:rPr lang="ja-JP" altLang="en-US" sz="4000" b="1">
                <a:solidFill>
                  <a:srgbClr val="C00000"/>
                </a:solidFill>
                <a:latin typeface="游ゴシック" panose="020B0400000000000000" charset="-128"/>
                <a:ea typeface="游ゴシック" panose="020B0400000000000000" charset="-128"/>
              </a:rPr>
              <a:t>開放</a:t>
            </a:r>
            <a:endParaRPr lang="ja-JP" altLang="en-US" sz="4000" b="1">
              <a:solidFill>
                <a:srgbClr val="C00000"/>
              </a:solidFill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4000">
                <a:latin typeface="游ゴシック" panose="020B0400000000000000" charset="-128"/>
                <a:ea typeface="游ゴシック" panose="020B0400000000000000" charset="-128"/>
              </a:rPr>
              <a:t>すること</a:t>
            </a:r>
            <a:endParaRPr lang="ja-JP" altLang="en-US" sz="4000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8" name="コンテンツプレースホルダ 7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0" y="67945"/>
            <a:ext cx="4827270" cy="6436360"/>
          </a:xfrm>
          <a:prstGeom prst="rect">
            <a:avLst/>
          </a:prstGeom>
        </p:spPr>
      </p:pic>
      <p:pic>
        <p:nvPicPr>
          <p:cNvPr id="9" name="コンテンツプレースホルダ 8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402320" y="6578600"/>
            <a:ext cx="736600" cy="279400"/>
          </a:xfrm>
          <a:prstGeom prst="rect">
            <a:avLst/>
          </a:prstGeom>
        </p:spPr>
      </p:pic>
      <p:sp>
        <p:nvSpPr>
          <p:cNvPr id="7" name="テキストボックス 6"/>
          <p:cNvSpPr txBox="1"/>
          <p:nvPr/>
        </p:nvSpPr>
        <p:spPr>
          <a:xfrm>
            <a:off x="-22860" y="6410325"/>
            <a:ext cx="46012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ja-JP" sz="1400"/>
              <a:t>Pixabay</a:t>
            </a:r>
            <a:r>
              <a:rPr lang="ja-JP" altLang="en-US" sz="1400"/>
              <a:t>（https://pixabay.com）</a:t>
            </a:r>
            <a:endParaRPr lang="ja-JP" altLang="en-US" sz="140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テキストボックス 3"/>
          <p:cNvSpPr txBox="1"/>
          <p:nvPr/>
        </p:nvSpPr>
        <p:spPr>
          <a:xfrm>
            <a:off x="772795" y="211773"/>
            <a:ext cx="7821295" cy="761365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txBody>
          <a:bodyPr spcFirstLastPara="1" wrap="square" lIns="91425" tIns="91425" rIns="91425" bIns="91425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9pPr>
          </a:lstStyle>
          <a:p>
            <a:pPr lvl="0" algn="ctr"/>
            <a:r>
              <a:rPr lang="ja-JP" altLang="en-US" sz="3600" b="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台湾では開放資料と呼ぶ</a:t>
            </a:r>
            <a:endParaRPr lang="ja-JP" altLang="en-US" sz="3600" b="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sp>
        <p:nvSpPr>
          <p:cNvPr id="5" name="テキストボックス 4"/>
          <p:cNvSpPr txBox="1"/>
          <p:nvPr/>
        </p:nvSpPr>
        <p:spPr>
          <a:xfrm>
            <a:off x="1447165" y="6151880"/>
            <a:ext cx="6650355" cy="3168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 sz="1400">
                <a:latin typeface="游ゴシック" panose="020B0400000000000000" charset="-128"/>
                <a:ea typeface="游ゴシック" panose="020B0400000000000000" charset="-128"/>
              </a:rPr>
              <a:t>引用：https://howmori.org/2018/09/22/開放資料/</a:t>
            </a:r>
            <a:endParaRPr lang="ja-JP" altLang="en-US" sz="1400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3" name="図形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91310" y="973455"/>
            <a:ext cx="6312535" cy="5179060"/>
          </a:xfrm>
          <a:prstGeom prst="rect">
            <a:avLst/>
          </a:prstGeom>
        </p:spPr>
      </p:pic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5" name="図形 4"/>
          <p:cNvPicPr>
            <a:picLocks noChangeAspect="1"/>
          </p:cNvPicPr>
          <p:nvPr/>
        </p:nvPicPr>
        <p:blipFill>
          <a:blip r:embed="rId1"/>
          <a:srcRect r="3649"/>
          <a:stretch>
            <a:fillRect/>
          </a:stretch>
        </p:blipFill>
        <p:spPr>
          <a:xfrm>
            <a:off x="-19050" y="90170"/>
            <a:ext cx="9154795" cy="6324600"/>
          </a:xfrm>
          <a:prstGeom prst="rect">
            <a:avLst/>
          </a:prstGeom>
        </p:spPr>
      </p:pic>
      <p:sp>
        <p:nvSpPr>
          <p:cNvPr id="4" name="テキストボックス 3"/>
          <p:cNvSpPr txBox="1"/>
          <p:nvPr/>
        </p:nvSpPr>
        <p:spPr>
          <a:xfrm>
            <a:off x="649605" y="483870"/>
            <a:ext cx="7821295" cy="1295400"/>
          </a:xfrm>
          <a:prstGeom prst="rect">
            <a:avLst/>
          </a:prstGeom>
          <a:solidFill>
            <a:schemeClr val="bg1">
              <a:alpha val="54000"/>
            </a:schemeClr>
          </a:solidFill>
          <a:ln>
            <a:noFill/>
          </a:ln>
        </p:spPr>
        <p:txBody>
          <a:bodyPr spcFirstLastPara="1" wrap="square" lIns="91425" tIns="91425" rIns="91425" bIns="91425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9pPr>
          </a:lstStyle>
          <a:p>
            <a:pPr lvl="0" algn="ctr"/>
            <a:r>
              <a:rPr lang="ja-JP" altLang="en-US" sz="3600" b="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データを</a:t>
            </a:r>
            <a:r>
              <a:rPr lang="ja-JP" altLang="en-US" sz="3600">
                <a:solidFill>
                  <a:srgbClr val="C00000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開放</a:t>
            </a:r>
            <a:r>
              <a:rPr lang="ja-JP" altLang="en-US" sz="3600" b="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するには</a:t>
            </a:r>
            <a:endParaRPr lang="ja-JP" altLang="en-US" sz="3600" b="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/>
            <a:r>
              <a:rPr lang="ja-JP" altLang="en-US" sz="3600">
                <a:solidFill>
                  <a:schemeClr val="accent5">
                    <a:lumMod val="75000"/>
                  </a:schemeClr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自由なライセンス</a:t>
            </a:r>
            <a:r>
              <a:rPr lang="ja-JP" altLang="en-US" sz="3600" b="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で公開する</a:t>
            </a:r>
            <a:endParaRPr lang="ja-JP" altLang="en-US" sz="3600" b="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7" name="テキストボックス 6"/>
          <p:cNvSpPr txBox="1"/>
          <p:nvPr/>
        </p:nvSpPr>
        <p:spPr>
          <a:xfrm>
            <a:off x="-22860" y="6410325"/>
            <a:ext cx="46012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ja-JP" sz="1400"/>
              <a:t>Pixabay</a:t>
            </a:r>
            <a:r>
              <a:rPr lang="ja-JP" altLang="en-US" sz="1400"/>
              <a:t>（https://pixabay.com）</a:t>
            </a:r>
            <a:endParaRPr lang="ja-JP" altLang="en-US" sz="140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3" name="四角形 2"/>
          <p:cNvSpPr/>
          <p:nvPr/>
        </p:nvSpPr>
        <p:spPr>
          <a:xfrm>
            <a:off x="0" y="67945"/>
            <a:ext cx="9138920" cy="643763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sp>
        <p:nvSpPr>
          <p:cNvPr id="743" name="Google Shape;743;p84"/>
          <p:cNvSpPr txBox="1"/>
          <p:nvPr/>
        </p:nvSpPr>
        <p:spPr>
          <a:xfrm>
            <a:off x="466090" y="348615"/>
            <a:ext cx="8211185" cy="875665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9pPr>
          </a:lstStyle>
          <a:p>
            <a:pPr lvl="0" algn="ctr"/>
            <a:r>
              <a:rPr lang="ja-JP" altLang="en-US" sz="4000">
                <a:solidFill>
                  <a:schemeClr val="accent1">
                    <a:lumMod val="75000"/>
                  </a:schemeClr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オープンデータの定義</a:t>
            </a:r>
            <a:endParaRPr lang="ja-JP" altLang="en-US" sz="4000">
              <a:solidFill>
                <a:schemeClr val="accent1">
                  <a:lumMod val="75000"/>
                </a:schemeClr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sp>
        <p:nvSpPr>
          <p:cNvPr id="2" name="テキストボックス 1"/>
          <p:cNvSpPr txBox="1"/>
          <p:nvPr/>
        </p:nvSpPr>
        <p:spPr>
          <a:xfrm>
            <a:off x="393065" y="1637030"/>
            <a:ext cx="8496300" cy="29870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lnSpc>
                <a:spcPct val="100000"/>
              </a:lnSpc>
              <a:spcBef>
                <a:spcPts val="0"/>
              </a:spcBef>
              <a:spcAft>
                <a:spcPts val="3000"/>
              </a:spcAft>
              <a:buFont typeface="Arial" panose="020B0604020202020204" pitchFamily="34" charset="0"/>
              <a:buChar char="•"/>
            </a:pPr>
            <a:r>
              <a:rPr lang="ja-JP" altLang="en-US" sz="2800">
                <a:latin typeface="UD デジタル 教科書体 NP-B" panose="02020700000000000000" charset="-128"/>
                <a:ea typeface="UD デジタル 教科書体 NP-B" panose="02020700000000000000" charset="-128"/>
              </a:rPr>
              <a:t>誰でも自由に二次利用できる</a:t>
            </a:r>
            <a:r>
              <a:rPr lang="ja-JP" altLang="en-US" sz="2800">
                <a:solidFill>
                  <a:srgbClr val="FF0000"/>
                </a:solidFill>
                <a:latin typeface="UD デジタル 教科書体 NP-B" panose="02020700000000000000" charset="-128"/>
                <a:ea typeface="UD デジタル 教科書体 NP-B" panose="02020700000000000000" charset="-128"/>
              </a:rPr>
              <a:t>ライセンス</a:t>
            </a:r>
            <a:r>
              <a:rPr lang="ja-JP" altLang="en-US" sz="2800">
                <a:latin typeface="UD デジタル 教科書体 NP-B" panose="02020700000000000000" charset="-128"/>
                <a:ea typeface="UD デジタル 教科書体 NP-B" panose="02020700000000000000" charset="-128"/>
              </a:rPr>
              <a:t>で</a:t>
            </a:r>
            <a:br>
              <a:rPr lang="ja-JP" altLang="en-US" sz="2800">
                <a:latin typeface="UD デジタル 教科書体 NP-B" panose="02020700000000000000" charset="-128"/>
                <a:ea typeface="UD デジタル 教科書体 NP-B" panose="02020700000000000000" charset="-128"/>
              </a:rPr>
            </a:br>
            <a:r>
              <a:rPr lang="ja-JP" altLang="en-US" sz="2800">
                <a:latin typeface="UD デジタル 教科書体 NP-B" panose="02020700000000000000" charset="-128"/>
                <a:ea typeface="UD デジタル 教科書体 NP-B" panose="02020700000000000000" charset="-128"/>
              </a:rPr>
              <a:t>公開されたデータ</a:t>
            </a:r>
            <a:endParaRPr lang="ja-JP" altLang="en-US" sz="2800">
              <a:latin typeface="UD デジタル 教科書体 NP-B" panose="02020700000000000000" charset="-128"/>
              <a:ea typeface="UD デジタル 教科書体 NP-B" panose="02020700000000000000" charset="-128"/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spcAft>
                <a:spcPts val="3000"/>
              </a:spcAft>
              <a:buFont typeface="Arial" panose="020B0604020202020204" pitchFamily="34" charset="0"/>
              <a:buChar char="•"/>
            </a:pPr>
            <a:r>
              <a:rPr lang="ja-JP" altLang="en-US" sz="2800">
                <a:solidFill>
                  <a:schemeClr val="bg1">
                    <a:lumMod val="65000"/>
                  </a:schemeClr>
                </a:solidFill>
                <a:latin typeface="UD デジタル 教科書体 NP-B" panose="02020700000000000000" charset="-128"/>
                <a:ea typeface="UD デジタル 教科書体 NP-B" panose="02020700000000000000" charset="-128"/>
              </a:rPr>
              <a:t>インターネットを通じて誰でも入手する</a:t>
            </a:r>
            <a:br>
              <a:rPr lang="ja-JP" altLang="en-US" sz="2800">
                <a:solidFill>
                  <a:schemeClr val="bg1">
                    <a:lumMod val="65000"/>
                  </a:schemeClr>
                </a:solidFill>
                <a:latin typeface="UD デジタル 教科書体 NP-B" panose="02020700000000000000" charset="-128"/>
                <a:ea typeface="UD デジタル 教科書体 NP-B" panose="02020700000000000000" charset="-128"/>
              </a:rPr>
            </a:br>
            <a:r>
              <a:rPr lang="ja-JP" altLang="en-US" sz="2800">
                <a:solidFill>
                  <a:schemeClr val="bg1">
                    <a:lumMod val="65000"/>
                  </a:schemeClr>
                </a:solidFill>
                <a:latin typeface="UD デジタル 教科書体 NP-B" panose="02020700000000000000" charset="-128"/>
                <a:ea typeface="UD デジタル 教科書体 NP-B" panose="02020700000000000000" charset="-128"/>
              </a:rPr>
              <a:t>ことができるデータ</a:t>
            </a:r>
            <a:endParaRPr lang="ja-JP" altLang="en-US" sz="2800">
              <a:solidFill>
                <a:schemeClr val="bg1">
                  <a:lumMod val="65000"/>
                </a:schemeClr>
              </a:solidFill>
              <a:latin typeface="UD デジタル 教科書体 NP-B" panose="02020700000000000000" charset="-128"/>
              <a:ea typeface="UD デジタル 教科書体 NP-B" panose="02020700000000000000" charset="-128"/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spcAft>
                <a:spcPts val="3000"/>
              </a:spcAft>
              <a:buFont typeface="Arial" panose="020B0604020202020204" pitchFamily="34" charset="0"/>
              <a:buChar char="•"/>
            </a:pPr>
            <a:r>
              <a:rPr lang="ja-JP" altLang="en-US" sz="2800">
                <a:solidFill>
                  <a:schemeClr val="bg1">
                    <a:lumMod val="65000"/>
                  </a:schemeClr>
                </a:solidFill>
                <a:latin typeface="UD デジタル 教科書体 NP-B" panose="02020700000000000000" charset="-128"/>
                <a:ea typeface="UD デジタル 教科書体 NP-B" panose="02020700000000000000" charset="-128"/>
              </a:rPr>
              <a:t>機械判読しやすい形式で公開されたデータ</a:t>
            </a:r>
            <a:endParaRPr lang="ja-JP" altLang="en-US" sz="2800">
              <a:solidFill>
                <a:schemeClr val="bg1">
                  <a:lumMod val="65000"/>
                </a:schemeClr>
              </a:solidFill>
              <a:latin typeface="UD デジタル 教科書体 NP-B" panose="02020700000000000000" charset="-128"/>
              <a:ea typeface="UD デジタル 教科書体 NP-B" panose="02020700000000000000" charset="-128"/>
            </a:endParaRPr>
          </a:p>
        </p:txBody>
      </p:sp>
      <p:pic>
        <p:nvPicPr>
          <p:cNvPr id="9" name="コンテンツプレースホルダ 8"/>
          <p:cNvPicPr>
            <a:picLocks noChangeAspect="1"/>
          </p:cNvPicPr>
          <p:nvPr>
            <p:ph/>
          </p:nvPr>
        </p:nvPicPr>
        <p:blipFill>
          <a:blip r:embed="rId1"/>
          <a:stretch>
            <a:fillRect/>
          </a:stretch>
        </p:blipFill>
        <p:spPr>
          <a:xfrm>
            <a:off x="8402320" y="6597650"/>
            <a:ext cx="736600" cy="279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図形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5" y="86360"/>
            <a:ext cx="9142730" cy="6416675"/>
          </a:xfrm>
          <a:prstGeom prst="rect">
            <a:avLst/>
          </a:prstGeom>
        </p:spPr>
      </p:pic>
      <p:sp>
        <p:nvSpPr>
          <p:cNvPr id="4" name="Google Shape;743;p84"/>
          <p:cNvSpPr txBox="1"/>
          <p:nvPr/>
        </p:nvSpPr>
        <p:spPr>
          <a:xfrm>
            <a:off x="1599565" y="2660650"/>
            <a:ext cx="6056630" cy="1166495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9pPr>
          </a:lstStyle>
          <a:p>
            <a:pPr lvl="0" algn="ctr"/>
            <a:r>
              <a:rPr lang="ja-JP" altLang="en-US" sz="360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では、</a:t>
            </a:r>
            <a:r>
              <a:rPr lang="ja-JP" altLang="en-US" sz="3600">
                <a:solidFill>
                  <a:srgbClr val="FF0000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ライセンス</a:t>
            </a:r>
            <a:r>
              <a:rPr lang="ja-JP" altLang="en-US" sz="360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とは？</a:t>
            </a:r>
            <a:endParaRPr lang="ja-JP" altLang="en-US" sz="360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7" name="テキストボックス 6"/>
          <p:cNvSpPr txBox="1"/>
          <p:nvPr/>
        </p:nvSpPr>
        <p:spPr>
          <a:xfrm>
            <a:off x="-22860" y="6410325"/>
            <a:ext cx="46012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ja-JP" sz="1400"/>
              <a:t>Pixabay</a:t>
            </a:r>
            <a:r>
              <a:rPr lang="ja-JP" altLang="en-US" sz="1400"/>
              <a:t>（https://pixabay.com）</a:t>
            </a:r>
            <a:endParaRPr lang="ja-JP" altLang="en-US" sz="1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図形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550" y="2082165"/>
            <a:ext cx="8950960" cy="1845945"/>
          </a:xfrm>
          <a:prstGeom prst="rect">
            <a:avLst/>
          </a:prstGeom>
        </p:spPr>
      </p:pic>
      <p:sp>
        <p:nvSpPr>
          <p:cNvPr id="3" name="四角形 2"/>
          <p:cNvSpPr/>
          <p:nvPr/>
        </p:nvSpPr>
        <p:spPr>
          <a:xfrm>
            <a:off x="1001395" y="2368550"/>
            <a:ext cx="7035800" cy="127381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ja-JP" altLang="en-US"/>
          </a:p>
        </p:txBody>
      </p:sp>
      <p:sp>
        <p:nvSpPr>
          <p:cNvPr id="4" name="テキストボックス 3"/>
          <p:cNvSpPr txBox="1"/>
          <p:nvPr/>
        </p:nvSpPr>
        <p:spPr>
          <a:xfrm>
            <a:off x="661670" y="220980"/>
            <a:ext cx="7821295" cy="1482725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txBody>
          <a:bodyPr spcFirstLastPara="1" wrap="square" lIns="91425" tIns="91425" rIns="91425" bIns="91425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9pPr>
          </a:lstStyle>
          <a:p>
            <a:pPr lvl="0" algn="ctr"/>
            <a:r>
              <a:rPr lang="ja-JP" altLang="en-US" sz="360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著作権</a:t>
            </a:r>
            <a:r>
              <a:rPr lang="ja-JP" altLang="en-US" sz="3600" b="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は法律で決まっている</a:t>
            </a:r>
            <a:endParaRPr lang="ja-JP" altLang="en-US" sz="3600" b="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/>
            <a:r>
              <a:rPr lang="ja-JP" altLang="en-US" sz="3600">
                <a:solidFill>
                  <a:srgbClr val="FF0000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ライセンス</a:t>
            </a:r>
            <a:r>
              <a:rPr lang="ja-JP" altLang="en-US" sz="3600" b="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は自分で決められる</a:t>
            </a:r>
            <a:endParaRPr lang="ja-JP" altLang="en-US" sz="3600" b="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sp>
        <p:nvSpPr>
          <p:cNvPr id="7" name="テキストボックス 6"/>
          <p:cNvSpPr txBox="1"/>
          <p:nvPr/>
        </p:nvSpPr>
        <p:spPr>
          <a:xfrm>
            <a:off x="82550" y="4226560"/>
            <a:ext cx="2527935" cy="1295400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spcFirstLastPara="1" wrap="square" lIns="91425" tIns="91425" rIns="91425" bIns="91425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9pPr>
          </a:lstStyle>
          <a:p>
            <a:pPr lvl="0" algn="ctr"/>
            <a:r>
              <a:rPr lang="ja-JP" altLang="en-US" sz="2800" b="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ホームページのライセンス</a:t>
            </a:r>
            <a:endParaRPr lang="ja-JP" altLang="en-US" sz="2800" b="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sp>
        <p:nvSpPr>
          <p:cNvPr id="8" name="二等辺三角形 7"/>
          <p:cNvSpPr/>
          <p:nvPr/>
        </p:nvSpPr>
        <p:spPr>
          <a:xfrm>
            <a:off x="252095" y="3570605"/>
            <a:ext cx="524510" cy="655955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ja-JP" altLang="en-US"/>
          </a:p>
        </p:txBody>
      </p:sp>
      <p:sp>
        <p:nvSpPr>
          <p:cNvPr id="9" name="テキストボックス 8"/>
          <p:cNvSpPr txBox="1"/>
          <p:nvPr/>
        </p:nvSpPr>
        <p:spPr>
          <a:xfrm>
            <a:off x="6307455" y="4226560"/>
            <a:ext cx="2660015" cy="1548130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spcFirstLastPara="1" wrap="square" lIns="91425" tIns="91425" rIns="91425" bIns="91425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9pPr>
          </a:lstStyle>
          <a:p>
            <a:pPr lvl="0" algn="ctr"/>
            <a:r>
              <a:rPr lang="ja-JP" altLang="en-US" b="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著作権を放棄</a:t>
            </a:r>
            <a:endParaRPr lang="ja-JP" altLang="en-US" b="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/>
            <a:r>
              <a:rPr lang="ja-JP" altLang="en-US" sz="2000" b="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（日本では法律があるのでできない）</a:t>
            </a:r>
            <a:endParaRPr lang="ja-JP" altLang="en-US" sz="2000" b="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sp>
        <p:nvSpPr>
          <p:cNvPr id="10" name="二等辺三角形 9"/>
          <p:cNvSpPr/>
          <p:nvPr/>
        </p:nvSpPr>
        <p:spPr>
          <a:xfrm>
            <a:off x="8230235" y="3570605"/>
            <a:ext cx="524510" cy="655955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ja-JP" altLang="en-US"/>
          </a:p>
        </p:txBody>
      </p:sp>
      <p:pic>
        <p:nvPicPr>
          <p:cNvPr id="6" name="図形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図形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550" y="2082165"/>
            <a:ext cx="8950960" cy="1845945"/>
          </a:xfrm>
          <a:prstGeom prst="rect">
            <a:avLst/>
          </a:prstGeom>
        </p:spPr>
      </p:pic>
      <p:sp>
        <p:nvSpPr>
          <p:cNvPr id="4" name="テキストボックス 3"/>
          <p:cNvSpPr txBox="1"/>
          <p:nvPr/>
        </p:nvSpPr>
        <p:spPr>
          <a:xfrm>
            <a:off x="661670" y="220980"/>
            <a:ext cx="7821295" cy="1482725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txBody>
          <a:bodyPr spcFirstLastPara="1" wrap="square" lIns="91425" tIns="91425" rIns="91425" bIns="91425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9pPr>
          </a:lstStyle>
          <a:p>
            <a:pPr lvl="0" algn="ctr"/>
            <a:r>
              <a:rPr lang="ja-JP" altLang="en-US" sz="360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著作権</a:t>
            </a:r>
            <a:r>
              <a:rPr lang="ja-JP" altLang="en-US" sz="3600" b="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は法律で決まっている</a:t>
            </a:r>
            <a:endParaRPr lang="ja-JP" altLang="en-US" sz="3600" b="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/>
            <a:r>
              <a:rPr lang="ja-JP" altLang="en-US" sz="3600">
                <a:solidFill>
                  <a:srgbClr val="FF0000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ライセンス</a:t>
            </a:r>
            <a:r>
              <a:rPr lang="ja-JP" altLang="en-US" sz="3600" b="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は自分で決められる</a:t>
            </a:r>
            <a:endParaRPr lang="ja-JP" altLang="en-US" sz="3600" b="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sp>
        <p:nvSpPr>
          <p:cNvPr id="9" name="テキストボックス 8"/>
          <p:cNvSpPr txBox="1"/>
          <p:nvPr/>
        </p:nvSpPr>
        <p:spPr>
          <a:xfrm>
            <a:off x="2232025" y="4100195"/>
            <a:ext cx="5863590" cy="1548130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spcFirstLastPara="1" wrap="square" lIns="91425" tIns="91425" rIns="91425" bIns="91425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9pPr>
          </a:lstStyle>
          <a:p>
            <a:pPr lvl="0" algn="ctr"/>
            <a:r>
              <a:rPr lang="ja-JP" altLang="en-US" b="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（</a:t>
            </a:r>
            <a:r>
              <a:rPr lang="en-US" altLang="ja-JP" b="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C)</a:t>
            </a:r>
            <a:r>
              <a:rPr lang="ja-JP" altLang="en-US" b="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と（</a:t>
            </a:r>
            <a:r>
              <a:rPr lang="en-US" altLang="ja-JP" b="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PD</a:t>
            </a:r>
            <a:r>
              <a:rPr lang="ja-JP" altLang="en-US" b="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）の間を埋めるライセンス</a:t>
            </a:r>
            <a:endParaRPr lang="ja-JP" altLang="en-US" b="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/>
            <a:r>
              <a:rPr lang="ja-JP" altLang="en-US" b="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著作権を持ったまま、</a:t>
            </a:r>
            <a:endParaRPr lang="ja-JP" altLang="en-US" b="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/>
            <a:r>
              <a:rPr lang="ja-JP" altLang="en-US" b="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自由なライセンスを指定</a:t>
            </a:r>
            <a:endParaRPr lang="ja-JP" altLang="en-US" b="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sp>
        <p:nvSpPr>
          <p:cNvPr id="10" name="二等辺三角形 9"/>
          <p:cNvSpPr/>
          <p:nvPr/>
        </p:nvSpPr>
        <p:spPr>
          <a:xfrm>
            <a:off x="7294245" y="3322320"/>
            <a:ext cx="505460" cy="777875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ja-JP" altLang="en-US"/>
          </a:p>
        </p:txBody>
      </p:sp>
      <p:pic>
        <p:nvPicPr>
          <p:cNvPr id="6" name="図形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テキストボックス 3"/>
          <p:cNvSpPr txBox="1"/>
          <p:nvPr/>
        </p:nvSpPr>
        <p:spPr>
          <a:xfrm>
            <a:off x="661670" y="352425"/>
            <a:ext cx="7821295" cy="123952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txBody>
          <a:bodyPr spcFirstLastPara="1" wrap="square" lIns="91425" tIns="91425" rIns="91425" bIns="91425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9pPr>
          </a:lstStyle>
          <a:p>
            <a:pPr lvl="0" algn="ctr"/>
            <a:r>
              <a:rPr lang="ja-JP" altLang="en-US" sz="3600" b="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クリエイティブ・コモンズ</a:t>
            </a:r>
            <a:endParaRPr lang="ja-JP" altLang="en-US" sz="3600" b="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/>
            <a:r>
              <a:rPr lang="en-US" altLang="ja-JP" sz="3600" b="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C</a:t>
            </a:r>
            <a:r>
              <a:rPr lang="ja-JP" altLang="en-US" sz="3600" b="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reative </a:t>
            </a:r>
            <a:r>
              <a:rPr lang="en-US" altLang="ja-JP" sz="3600" b="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C</a:t>
            </a:r>
            <a:r>
              <a:rPr lang="ja-JP" altLang="en-US" sz="3600" b="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ommons</a:t>
            </a:r>
            <a:endParaRPr lang="ja-JP" altLang="en-US" sz="3600" b="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sp>
        <p:nvSpPr>
          <p:cNvPr id="6" name="テキストボックス 5"/>
          <p:cNvSpPr txBox="1"/>
          <p:nvPr/>
        </p:nvSpPr>
        <p:spPr>
          <a:xfrm>
            <a:off x="1931670" y="4276090"/>
            <a:ext cx="5403850" cy="1604010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spcFirstLastPara="1" wrap="square" lIns="91425" tIns="91425" rIns="91425" bIns="91425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9pPr>
          </a:lstStyle>
          <a:p>
            <a:pPr lvl="0" algn="ctr"/>
            <a:r>
              <a:rPr lang="ja-JP" altLang="en-US" sz="2800" b="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出所の表示をすれば</a:t>
            </a:r>
            <a:endParaRPr lang="ja-JP" altLang="en-US" sz="2800" b="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/>
            <a:r>
              <a:rPr lang="ja-JP" altLang="en-US" sz="2800" b="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自由に使える</a:t>
            </a:r>
            <a:endParaRPr lang="ja-JP" altLang="en-US" sz="2800" b="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/>
            <a:r>
              <a:rPr lang="ja-JP" altLang="en-US" sz="2800" b="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オープンデータのライセンス</a:t>
            </a:r>
            <a:endParaRPr lang="ja-JP" altLang="en-US" sz="2800" b="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sp>
        <p:nvSpPr>
          <p:cNvPr id="7" name="二等辺三角形 6"/>
          <p:cNvSpPr/>
          <p:nvPr/>
        </p:nvSpPr>
        <p:spPr>
          <a:xfrm>
            <a:off x="4755515" y="3716655"/>
            <a:ext cx="505460" cy="589915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ja-JP" altLang="en-US"/>
          </a:p>
        </p:txBody>
      </p:sp>
      <p:pic>
        <p:nvPicPr>
          <p:cNvPr id="2" name="図形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55240" y="2154555"/>
            <a:ext cx="4156710" cy="1562100"/>
          </a:xfrm>
          <a:prstGeom prst="rect">
            <a:avLst/>
          </a:prstGeom>
        </p:spPr>
      </p:pic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テキストボックス 3"/>
          <p:cNvSpPr txBox="1"/>
          <p:nvPr/>
        </p:nvSpPr>
        <p:spPr>
          <a:xfrm>
            <a:off x="661670" y="352425"/>
            <a:ext cx="7821295" cy="123952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txBody>
          <a:bodyPr spcFirstLastPara="1" wrap="square" lIns="91425" tIns="91425" rIns="91425" bIns="91425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9pPr>
          </a:lstStyle>
          <a:p>
            <a:pPr lvl="0" algn="ctr"/>
            <a:r>
              <a:rPr lang="ja-JP" altLang="en-US" sz="3600" b="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クリエイティブ・コモンズ</a:t>
            </a:r>
            <a:endParaRPr lang="ja-JP" altLang="en-US" sz="3600" b="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/>
            <a:r>
              <a:rPr lang="en-US" altLang="ja-JP" sz="3600" b="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C</a:t>
            </a:r>
            <a:r>
              <a:rPr lang="ja-JP" altLang="en-US" sz="3600" b="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reative </a:t>
            </a:r>
            <a:r>
              <a:rPr lang="en-US" altLang="ja-JP" sz="3600" b="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C</a:t>
            </a:r>
            <a:r>
              <a:rPr lang="ja-JP" altLang="en-US" sz="3600" b="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ommons</a:t>
            </a:r>
            <a:endParaRPr lang="ja-JP" altLang="en-US" sz="3600" b="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sp>
        <p:nvSpPr>
          <p:cNvPr id="7" name="二等辺三角形 6"/>
          <p:cNvSpPr/>
          <p:nvPr/>
        </p:nvSpPr>
        <p:spPr>
          <a:xfrm rot="7380000">
            <a:off x="7704455" y="5701030"/>
            <a:ext cx="452755" cy="1023620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ja-JP" altLang="en-US"/>
          </a:p>
        </p:txBody>
      </p:sp>
      <p:sp>
        <p:nvSpPr>
          <p:cNvPr id="6" name="テキストボックス 5"/>
          <p:cNvSpPr txBox="1"/>
          <p:nvPr/>
        </p:nvSpPr>
        <p:spPr>
          <a:xfrm>
            <a:off x="3814445" y="4559300"/>
            <a:ext cx="3905885" cy="1548130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spcFirstLastPara="1" wrap="square" lIns="91425" tIns="91425" rIns="91425" bIns="91425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9pPr>
          </a:lstStyle>
          <a:p>
            <a:pPr lvl="0" algn="ctr"/>
            <a:r>
              <a:rPr lang="ja-JP" altLang="en-US" sz="2800" b="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ここにも</a:t>
            </a:r>
            <a:endParaRPr lang="ja-JP" altLang="en-US" sz="2800" b="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/>
            <a:r>
              <a:rPr lang="ja-JP" altLang="en-US" sz="2800" b="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付いていました</a:t>
            </a:r>
            <a:endParaRPr lang="ja-JP" altLang="en-US" sz="2800" b="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2" name="図形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55240" y="2154555"/>
            <a:ext cx="4156710" cy="1562100"/>
          </a:xfrm>
          <a:prstGeom prst="rect">
            <a:avLst/>
          </a:prstGeom>
        </p:spPr>
      </p:pic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テキストボックス 3"/>
          <p:cNvSpPr txBox="1"/>
          <p:nvPr/>
        </p:nvSpPr>
        <p:spPr>
          <a:xfrm>
            <a:off x="661670" y="352425"/>
            <a:ext cx="7821295" cy="123952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txBody>
          <a:bodyPr spcFirstLastPara="1" wrap="square" lIns="91425" tIns="91425" rIns="91425" bIns="91425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9pPr>
          </a:lstStyle>
          <a:p>
            <a:pPr lvl="0" algn="ctr"/>
            <a:r>
              <a:rPr lang="ja-JP" altLang="en-US" sz="3600" b="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クリエイティブ・コモンズ</a:t>
            </a:r>
            <a:endParaRPr lang="ja-JP" altLang="en-US" sz="3600" b="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/>
            <a:r>
              <a:rPr lang="en-US" altLang="ja-JP" sz="3600" b="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C</a:t>
            </a:r>
            <a:r>
              <a:rPr lang="ja-JP" altLang="en-US" sz="3600" b="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reative </a:t>
            </a:r>
            <a:r>
              <a:rPr lang="en-US" altLang="ja-JP" sz="3600" b="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C</a:t>
            </a:r>
            <a:r>
              <a:rPr lang="ja-JP" altLang="en-US" sz="3600" b="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ommons</a:t>
            </a:r>
            <a:endParaRPr lang="ja-JP" altLang="en-US" sz="3600" b="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sp>
        <p:nvSpPr>
          <p:cNvPr id="6" name="テキストボックス 5"/>
          <p:cNvSpPr txBox="1"/>
          <p:nvPr/>
        </p:nvSpPr>
        <p:spPr>
          <a:xfrm>
            <a:off x="1013460" y="4024630"/>
            <a:ext cx="7232015" cy="1333500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spcFirstLastPara="1" wrap="square" lIns="91425" tIns="91425" rIns="91425" bIns="91425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9pPr>
          </a:lstStyle>
          <a:p>
            <a:pPr lvl="0" algn="ctr"/>
            <a:r>
              <a:rPr lang="ja-JP" altLang="en-US" sz="280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このマークがついていれば</a:t>
            </a:r>
            <a:endParaRPr lang="ja-JP" altLang="en-US" sz="280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/>
            <a:r>
              <a:rPr lang="ja-JP" altLang="en-US" sz="280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そのデータはオープンデータになる</a:t>
            </a:r>
            <a:endParaRPr lang="ja-JP" altLang="en-US" sz="280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2" name="図形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55240" y="2154555"/>
            <a:ext cx="4156710" cy="1562100"/>
          </a:xfrm>
          <a:prstGeom prst="rect">
            <a:avLst/>
          </a:prstGeom>
        </p:spPr>
      </p:pic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図形 4"/>
          <p:cNvPicPr>
            <a:picLocks noChangeAspect="1"/>
          </p:cNvPicPr>
          <p:nvPr/>
        </p:nvPicPr>
        <p:blipFill>
          <a:blip r:embed="rId1"/>
          <a:srcRect b="5044"/>
          <a:stretch>
            <a:fillRect/>
          </a:stretch>
        </p:blipFill>
        <p:spPr>
          <a:xfrm>
            <a:off x="-1270" y="50165"/>
            <a:ext cx="9147175" cy="6514465"/>
          </a:xfrm>
          <a:prstGeom prst="rect">
            <a:avLst/>
          </a:prstGeom>
        </p:spPr>
      </p:pic>
      <p:sp>
        <p:nvSpPr>
          <p:cNvPr id="4" name="Google Shape;743;p84"/>
          <p:cNvSpPr txBox="1"/>
          <p:nvPr/>
        </p:nvSpPr>
        <p:spPr>
          <a:xfrm>
            <a:off x="180340" y="452120"/>
            <a:ext cx="6056630" cy="108204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9pPr>
          </a:lstStyle>
          <a:p>
            <a:pPr lvl="0" algn="ctr"/>
            <a:r>
              <a:rPr lang="ja-JP" altLang="en-US" sz="360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行政のオープンデータ</a:t>
            </a:r>
            <a:endParaRPr lang="ja-JP" altLang="en-US" sz="360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6" name="図形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7" name="テキストボックス 6"/>
          <p:cNvSpPr txBox="1"/>
          <p:nvPr/>
        </p:nvSpPr>
        <p:spPr>
          <a:xfrm>
            <a:off x="-22860" y="6481445"/>
            <a:ext cx="46012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ja-JP" sz="1400"/>
              <a:t>Pixabay</a:t>
            </a:r>
            <a:r>
              <a:rPr lang="ja-JP" altLang="en-US" sz="1400"/>
              <a:t>（https://pixabay.com）</a:t>
            </a:r>
            <a:endParaRPr lang="ja-JP" altLang="en-US" sz="1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図形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160" y="84455"/>
            <a:ext cx="9132570" cy="4932045"/>
          </a:xfrm>
          <a:prstGeom prst="rect">
            <a:avLst/>
          </a:prstGeom>
        </p:spPr>
      </p:pic>
      <p:sp>
        <p:nvSpPr>
          <p:cNvPr id="7" name="角丸四角形 6"/>
          <p:cNvSpPr/>
          <p:nvPr/>
        </p:nvSpPr>
        <p:spPr>
          <a:xfrm>
            <a:off x="6763385" y="2426335"/>
            <a:ext cx="1097915" cy="51562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sp>
        <p:nvSpPr>
          <p:cNvPr id="743" name="Google Shape;743;p84"/>
          <p:cNvSpPr txBox="1"/>
          <p:nvPr/>
        </p:nvSpPr>
        <p:spPr>
          <a:xfrm>
            <a:off x="311785" y="4122420"/>
            <a:ext cx="8520430" cy="1193165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9pPr>
          </a:lstStyle>
          <a:p>
            <a:pPr lvl="0" algn="ctr"/>
            <a:r>
              <a:rPr lang="ja-JP" altLang="en-US" sz="3200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北海道のオープンデータにも</a:t>
            </a:r>
            <a:endParaRPr lang="ja-JP" altLang="en-US" sz="3200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/>
            <a:r>
              <a:rPr lang="ja-JP" altLang="en-US" sz="3200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マークが付いています</a:t>
            </a:r>
            <a:endParaRPr lang="ja-JP" altLang="en-US" sz="3200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4" name="テキストボックス 3"/>
          <p:cNvSpPr txBox="1"/>
          <p:nvPr/>
        </p:nvSpPr>
        <p:spPr>
          <a:xfrm>
            <a:off x="46990" y="6166485"/>
            <a:ext cx="8973820" cy="2844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 sz="1200">
                <a:latin typeface="游ゴシック" panose="020B0400000000000000" charset="-128"/>
                <a:ea typeface="游ゴシック" panose="020B0400000000000000" charset="-128"/>
              </a:rPr>
              <a:t>引用：北海道オープンデータポータルサイト（https://www.harp.lg.jp/opendata/dataset/254.html）</a:t>
            </a:r>
            <a:endParaRPr lang="ja-JP" altLang="en-US" sz="1200">
              <a:latin typeface="游ゴシック" panose="020B0400000000000000" charset="-128"/>
              <a:ea typeface="游ゴシック" panose="020B0400000000000000" charset="-128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テキストボックス 2"/>
          <p:cNvSpPr txBox="1"/>
          <p:nvPr/>
        </p:nvSpPr>
        <p:spPr>
          <a:xfrm>
            <a:off x="93980" y="1800860"/>
            <a:ext cx="8843645" cy="17373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600">
                <a:latin typeface="UD デジタル 教科書体 NP-B" panose="02020700000000000000" charset="-128"/>
                <a:ea typeface="UD デジタル 教科書体 NP-B" panose="02020700000000000000" charset="-128"/>
              </a:rPr>
              <a:t>「政府標準利用規約」もあるけど、</a:t>
            </a:r>
            <a:endParaRPr lang="ja-JP" altLang="en-US" sz="3600">
              <a:latin typeface="UD デジタル 教科書体 NP-B" panose="02020700000000000000" charset="-128"/>
              <a:ea typeface="UD デジタル 教科書体 NP-B" panose="02020700000000000000" charset="-128"/>
            </a:endParaRPr>
          </a:p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600">
                <a:latin typeface="UD デジタル 教科書体 NP-B" panose="02020700000000000000" charset="-128"/>
                <a:ea typeface="UD デジタル 教科書体 NP-B" panose="02020700000000000000" charset="-128"/>
              </a:rPr>
              <a:t>クリエイティブ・コモンズ</a:t>
            </a:r>
            <a:r>
              <a:rPr lang="en-US" altLang="ja-JP" sz="3600">
                <a:latin typeface="UD デジタル 教科書体 NP-B" panose="02020700000000000000" charset="-128"/>
                <a:ea typeface="UD デジタル 教科書体 NP-B" panose="02020700000000000000" charset="-128"/>
              </a:rPr>
              <a:t>4.0</a:t>
            </a:r>
            <a:r>
              <a:rPr lang="ja-JP" altLang="en-US" sz="3600">
                <a:latin typeface="UD デジタル 教科書体 NP-B" panose="02020700000000000000" charset="-128"/>
                <a:ea typeface="UD デジタル 教科書体 NP-B" panose="02020700000000000000" charset="-128"/>
              </a:rPr>
              <a:t>国際に</a:t>
            </a:r>
            <a:endParaRPr lang="ja-JP" altLang="en-US" sz="3600">
              <a:latin typeface="UD デジタル 教科書体 NP-B" panose="02020700000000000000" charset="-128"/>
              <a:ea typeface="UD デジタル 教科書体 NP-B" panose="02020700000000000000" charset="-128"/>
            </a:endParaRPr>
          </a:p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600">
                <a:latin typeface="UD デジタル 教科書体 NP-B" panose="02020700000000000000" charset="-128"/>
                <a:ea typeface="UD デジタル 教科書体 NP-B" panose="02020700000000000000" charset="-128"/>
              </a:rPr>
              <a:t>互換なので同じと考えて良い</a:t>
            </a:r>
            <a:endParaRPr lang="ja-JP" altLang="en-US" sz="3600">
              <a:latin typeface="UD デジタル 教科書体 NP-B" panose="02020700000000000000" charset="-128"/>
              <a:ea typeface="UD デジタル 教科書体 NP-B" panose="020207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テキストボックス 2"/>
          <p:cNvSpPr txBox="1"/>
          <p:nvPr/>
        </p:nvSpPr>
        <p:spPr>
          <a:xfrm>
            <a:off x="581660" y="2409190"/>
            <a:ext cx="7981315" cy="1219835"/>
          </a:xfrm>
          <a:prstGeom prst="rect">
            <a:avLst/>
          </a:prstGeom>
          <a:solidFill>
            <a:schemeClr val="bg1">
              <a:alpha val="62000"/>
            </a:schemeClr>
          </a:solidFill>
        </p:spPr>
        <p:txBody>
          <a:bodyPr wrap="square" rtlCol="0">
            <a:spAutoFit/>
          </a:bodyPr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600" b="1">
                <a:latin typeface="游ゴシック" panose="020B0400000000000000" charset="-128"/>
                <a:ea typeface="游ゴシック" panose="020B0400000000000000" charset="-128"/>
              </a:rPr>
              <a:t>ライセンスを自由に</a:t>
            </a:r>
            <a:endParaRPr lang="ja-JP" altLang="en-US" sz="36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600" b="1">
                <a:latin typeface="游ゴシック" panose="020B0400000000000000" charset="-128"/>
                <a:ea typeface="游ゴシック" panose="020B0400000000000000" charset="-128"/>
              </a:rPr>
              <a:t>設定しているデータの例</a:t>
            </a:r>
            <a:endParaRPr lang="ja-JP" altLang="en-US" sz="3600" b="1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3" name="テキストボックス 2"/>
          <p:cNvSpPr txBox="1"/>
          <p:nvPr/>
        </p:nvSpPr>
        <p:spPr>
          <a:xfrm>
            <a:off x="322580" y="6415405"/>
            <a:ext cx="448818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 sz="1400"/>
              <a:t>https://www.irasutoya.com/</a:t>
            </a:r>
            <a:endParaRPr lang="ja-JP" altLang="en-US" sz="1400"/>
          </a:p>
        </p:txBody>
      </p:sp>
      <p:pic>
        <p:nvPicPr>
          <p:cNvPr id="4" name="図形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580" y="105410"/>
            <a:ext cx="8564245" cy="6353175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図形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2580" y="105410"/>
            <a:ext cx="8564245" cy="6353175"/>
          </a:xfrm>
          <a:prstGeom prst="rect">
            <a:avLst/>
          </a:prstGeom>
        </p:spPr>
      </p:pic>
      <p:sp>
        <p:nvSpPr>
          <p:cNvPr id="3" name="テキストボックス 2"/>
          <p:cNvSpPr txBox="1"/>
          <p:nvPr/>
        </p:nvSpPr>
        <p:spPr>
          <a:xfrm>
            <a:off x="694055" y="3036570"/>
            <a:ext cx="7981315" cy="1219835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>
            <a:spAutoFit/>
          </a:bodyPr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6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商用利用などに一部制限があります</a:t>
            </a:r>
            <a:endParaRPr lang="ja-JP" altLang="en-US" sz="36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6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利用規約を確認しましょうね</a:t>
            </a:r>
            <a:endParaRPr lang="ja-JP" altLang="en-US" sz="36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4" name="テキストボックス 3"/>
          <p:cNvSpPr txBox="1"/>
          <p:nvPr/>
        </p:nvSpPr>
        <p:spPr>
          <a:xfrm>
            <a:off x="322580" y="6415405"/>
            <a:ext cx="448818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 sz="1400"/>
              <a:t>https://www.irasutoya.com/</a:t>
            </a:r>
            <a:endParaRPr lang="ja-JP" altLang="en-US" sz="140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テキストボックス 6"/>
          <p:cNvSpPr txBox="1"/>
          <p:nvPr/>
        </p:nvSpPr>
        <p:spPr>
          <a:xfrm>
            <a:off x="5176520" y="1804035"/>
            <a:ext cx="3892550" cy="2557145"/>
          </a:xfrm>
          <a:prstGeom prst="rect">
            <a:avLst/>
          </a:prstGeom>
          <a:solidFill>
            <a:schemeClr val="bg1">
              <a:alpha val="62000"/>
            </a:schemeClr>
          </a:solidFill>
        </p:spPr>
        <p:txBody>
          <a:bodyPr wrap="square" rtlCol="0">
            <a:spAutoFit/>
          </a:bodyPr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200" b="1">
                <a:latin typeface="游ゴシック" panose="020B0400000000000000" charset="-128"/>
                <a:ea typeface="游ゴシック" panose="020B0400000000000000" charset="-128"/>
              </a:rPr>
              <a:t>森町の</a:t>
            </a:r>
            <a:endParaRPr lang="ja-JP" altLang="en-US" sz="32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200" b="1">
                <a:latin typeface="游ゴシック" panose="020B0400000000000000" charset="-128"/>
                <a:ea typeface="游ゴシック" panose="020B0400000000000000" charset="-128"/>
              </a:rPr>
              <a:t>広報誌でも</a:t>
            </a:r>
            <a:endParaRPr lang="ja-JP" altLang="en-US" sz="32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200" b="1">
                <a:latin typeface="游ゴシック" panose="020B0400000000000000" charset="-128"/>
                <a:ea typeface="游ゴシック" panose="020B0400000000000000" charset="-128"/>
              </a:rPr>
              <a:t>利用されています。</a:t>
            </a:r>
            <a:endParaRPr lang="ja-JP" altLang="en-US" sz="32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200" b="1">
                <a:latin typeface="游ゴシック" panose="020B0400000000000000" charset="-128"/>
                <a:ea typeface="游ゴシック" panose="020B0400000000000000" charset="-128"/>
              </a:rPr>
              <a:t>自治体の資料作り</a:t>
            </a:r>
            <a:endParaRPr lang="ja-JP" altLang="en-US" sz="32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200" b="1">
                <a:latin typeface="游ゴシック" panose="020B0400000000000000" charset="-128"/>
                <a:ea typeface="游ゴシック" panose="020B0400000000000000" charset="-128"/>
              </a:rPr>
              <a:t>には欠かせない。</a:t>
            </a:r>
            <a:endParaRPr lang="ja-JP" altLang="en-US" sz="3200" b="1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2" name="テキストボックス 1"/>
          <p:cNvSpPr txBox="1"/>
          <p:nvPr/>
        </p:nvSpPr>
        <p:spPr>
          <a:xfrm>
            <a:off x="52070" y="6229985"/>
            <a:ext cx="6764655" cy="3168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 sz="1400">
                <a:latin typeface="游ゴシック" panose="020B0400000000000000" charset="-128"/>
                <a:ea typeface="游ゴシック" panose="020B0400000000000000" charset="-128"/>
              </a:rPr>
              <a:t>引用：広報もりまち　</a:t>
            </a:r>
            <a:r>
              <a:rPr lang="en-US" altLang="ja-JP" sz="1400">
                <a:latin typeface="游ゴシック" panose="020B0400000000000000" charset="-128"/>
                <a:ea typeface="游ゴシック" panose="020B0400000000000000" charset="-128"/>
              </a:rPr>
              <a:t>2018</a:t>
            </a:r>
            <a:r>
              <a:rPr lang="ja-JP" altLang="en-US" sz="1400">
                <a:latin typeface="游ゴシック" panose="020B0400000000000000" charset="-128"/>
                <a:ea typeface="游ゴシック" panose="020B0400000000000000" charset="-128"/>
              </a:rPr>
              <a:t>年</a:t>
            </a:r>
            <a:r>
              <a:rPr lang="en-US" altLang="ja-JP" sz="1400">
                <a:latin typeface="游ゴシック" panose="020B0400000000000000" charset="-128"/>
                <a:ea typeface="游ゴシック" panose="020B0400000000000000" charset="-128"/>
              </a:rPr>
              <a:t>12</a:t>
            </a:r>
            <a:r>
              <a:rPr lang="ja-JP" altLang="en-US" sz="1400">
                <a:latin typeface="游ゴシック" panose="020B0400000000000000" charset="-128"/>
                <a:ea typeface="游ゴシック" panose="020B0400000000000000" charset="-128"/>
              </a:rPr>
              <a:t>月号</a:t>
            </a:r>
            <a:endParaRPr lang="ja-JP" altLang="en-US" sz="1400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pic>
        <p:nvPicPr>
          <p:cNvPr id="3" name="図形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70" y="163195"/>
            <a:ext cx="5123815" cy="3131185"/>
          </a:xfrm>
          <a:prstGeom prst="rect">
            <a:avLst/>
          </a:prstGeom>
        </p:spPr>
      </p:pic>
      <p:sp>
        <p:nvSpPr>
          <p:cNvPr id="4" name="楕円 3"/>
          <p:cNvSpPr/>
          <p:nvPr/>
        </p:nvSpPr>
        <p:spPr>
          <a:xfrm>
            <a:off x="2618105" y="346075"/>
            <a:ext cx="1442720" cy="1114425"/>
          </a:xfrm>
          <a:prstGeom prst="ellipse">
            <a:avLst/>
          </a:prstGeom>
          <a:noFill/>
          <a:ln w="444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pic>
        <p:nvPicPr>
          <p:cNvPr id="5" name="図形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70" y="3434715"/>
            <a:ext cx="5124450" cy="2619375"/>
          </a:xfrm>
          <a:prstGeom prst="rect">
            <a:avLst/>
          </a:prstGeom>
        </p:spPr>
      </p:pic>
      <p:sp>
        <p:nvSpPr>
          <p:cNvPr id="6" name="楕円 5"/>
          <p:cNvSpPr/>
          <p:nvPr/>
        </p:nvSpPr>
        <p:spPr>
          <a:xfrm>
            <a:off x="3990975" y="3967480"/>
            <a:ext cx="1162050" cy="992505"/>
          </a:xfrm>
          <a:prstGeom prst="ellipse">
            <a:avLst/>
          </a:prstGeom>
          <a:noFill/>
          <a:ln w="444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テキストボックス 1"/>
          <p:cNvSpPr txBox="1"/>
          <p:nvPr/>
        </p:nvSpPr>
        <p:spPr>
          <a:xfrm>
            <a:off x="196215" y="339725"/>
            <a:ext cx="8791575" cy="969010"/>
          </a:xfrm>
          <a:prstGeom prst="rect">
            <a:avLst/>
          </a:prstGeom>
          <a:solidFill>
            <a:schemeClr val="bg1">
              <a:alpha val="62000"/>
            </a:schemeClr>
          </a:solidFill>
        </p:spPr>
        <p:txBody>
          <a:bodyPr wrap="square" rtlCol="0">
            <a:spAutoFit/>
          </a:bodyPr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2800" b="1">
                <a:latin typeface="游ゴシック" panose="020B0400000000000000" charset="-128"/>
                <a:ea typeface="游ゴシック" panose="020B0400000000000000" charset="-128"/>
              </a:rPr>
              <a:t>漫画をまるごと「いらすとや」に置き換えて、</a:t>
            </a:r>
            <a:endParaRPr lang="ja-JP" altLang="en-US" sz="28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2800" b="1">
                <a:latin typeface="游ゴシック" panose="020B0400000000000000" charset="-128"/>
                <a:ea typeface="游ゴシック" panose="020B0400000000000000" charset="-128"/>
              </a:rPr>
              <a:t>無料で配布するという取組も</a:t>
            </a:r>
            <a:endParaRPr lang="ja-JP" altLang="en-US" sz="2800" b="1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3" name="テキストボックス 2"/>
          <p:cNvSpPr txBox="1"/>
          <p:nvPr/>
        </p:nvSpPr>
        <p:spPr>
          <a:xfrm>
            <a:off x="196215" y="5878830"/>
            <a:ext cx="7477760" cy="3168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 sz="1400">
                <a:latin typeface="游ゴシック" panose="020B0400000000000000" charset="-128"/>
                <a:ea typeface="游ゴシック" panose="020B0400000000000000" charset="-128"/>
              </a:rPr>
              <a:t>引用：http://www.shonenmagazine.com/special/100maninochi-illustya/</a:t>
            </a:r>
            <a:endParaRPr lang="ja-JP" altLang="en-US" sz="1400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pic>
        <p:nvPicPr>
          <p:cNvPr id="4" name="図形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945" y="1756410"/>
            <a:ext cx="2861310" cy="3960495"/>
          </a:xfrm>
          <a:prstGeom prst="rect">
            <a:avLst/>
          </a:prstGeom>
        </p:spPr>
      </p:pic>
      <p:pic>
        <p:nvPicPr>
          <p:cNvPr id="6" name="図形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1395" y="1756410"/>
            <a:ext cx="5537200" cy="386969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テキストボックス 1"/>
          <p:cNvSpPr txBox="1"/>
          <p:nvPr/>
        </p:nvSpPr>
        <p:spPr>
          <a:xfrm>
            <a:off x="99695" y="5894705"/>
            <a:ext cx="2112010" cy="518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 sz="1400"/>
              <a:t>ブラックジャックによろしく</a:t>
            </a:r>
            <a:endParaRPr lang="ja-JP" altLang="en-US" sz="1400"/>
          </a:p>
          <a:p>
            <a:r>
              <a:rPr lang="ja-JP" altLang="en-US" sz="1400"/>
              <a:t>佐藤秀峰</a:t>
            </a:r>
            <a:endParaRPr lang="ja-JP" altLang="en-US" sz="1400"/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pic>
        <p:nvPicPr>
          <p:cNvPr id="3" name="図形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4080" y="81915"/>
            <a:ext cx="4815840" cy="642112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図形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64080" y="81915"/>
            <a:ext cx="4815840" cy="6421120"/>
          </a:xfrm>
          <a:prstGeom prst="rect">
            <a:avLst/>
          </a:prstGeom>
        </p:spPr>
      </p:pic>
      <p:sp>
        <p:nvSpPr>
          <p:cNvPr id="3" name="テキストボックス 2"/>
          <p:cNvSpPr txBox="1"/>
          <p:nvPr/>
        </p:nvSpPr>
        <p:spPr>
          <a:xfrm>
            <a:off x="988695" y="3027045"/>
            <a:ext cx="7414895" cy="1395730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>
            <a:spAutoFit/>
          </a:bodyPr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作者の佐藤氏が、クレジットを記載すれば</a:t>
            </a:r>
            <a:endParaRPr lang="ja-JP" altLang="en-US" sz="28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絵を自由に利用して良いライセンスで公開</a:t>
            </a:r>
            <a:endParaRPr lang="ja-JP" altLang="en-US" sz="28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（ただし、連絡が必要）</a:t>
            </a:r>
            <a:endParaRPr lang="ja-JP" altLang="en-US" sz="28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2" name="テキストボックス 1"/>
          <p:cNvSpPr txBox="1"/>
          <p:nvPr/>
        </p:nvSpPr>
        <p:spPr>
          <a:xfrm>
            <a:off x="99695" y="5894705"/>
            <a:ext cx="2112010" cy="518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 sz="1400"/>
              <a:t>ブラックジャックによろしく</a:t>
            </a:r>
            <a:endParaRPr lang="ja-JP" altLang="en-US" sz="1400"/>
          </a:p>
          <a:p>
            <a:r>
              <a:rPr lang="ja-JP" altLang="en-US" sz="1400"/>
              <a:t>佐藤秀峰</a:t>
            </a:r>
            <a:endParaRPr lang="ja-JP" altLang="en-US" sz="1400"/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テキストボックス 6"/>
          <p:cNvSpPr txBox="1"/>
          <p:nvPr/>
        </p:nvSpPr>
        <p:spPr>
          <a:xfrm>
            <a:off x="4942205" y="2183765"/>
            <a:ext cx="3798570" cy="1581785"/>
          </a:xfrm>
          <a:prstGeom prst="rect">
            <a:avLst/>
          </a:prstGeom>
          <a:solidFill>
            <a:schemeClr val="bg1">
              <a:alpha val="62000"/>
            </a:schemeClr>
          </a:solidFill>
        </p:spPr>
        <p:txBody>
          <a:bodyPr wrap="square" rtlCol="0">
            <a:spAutoFit/>
          </a:bodyPr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200" b="1">
                <a:latin typeface="游ゴシック" panose="020B0400000000000000" charset="-128"/>
                <a:ea typeface="游ゴシック" panose="020B0400000000000000" charset="-128"/>
              </a:rPr>
              <a:t>このように</a:t>
            </a:r>
            <a:endParaRPr lang="ja-JP" altLang="en-US" sz="32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200" b="1">
                <a:latin typeface="游ゴシック" panose="020B0400000000000000" charset="-128"/>
                <a:ea typeface="游ゴシック" panose="020B0400000000000000" charset="-128"/>
              </a:rPr>
              <a:t>ポスターにも</a:t>
            </a:r>
            <a:endParaRPr lang="ja-JP" altLang="en-US" sz="32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200" b="1">
                <a:latin typeface="游ゴシック" panose="020B0400000000000000" charset="-128"/>
                <a:ea typeface="游ゴシック" panose="020B0400000000000000" charset="-128"/>
              </a:rPr>
              <a:t>利用できます</a:t>
            </a:r>
            <a:endParaRPr lang="ja-JP" altLang="en-US" sz="3200" b="1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2" name="テキストボックス 1"/>
          <p:cNvSpPr txBox="1"/>
          <p:nvPr/>
        </p:nvSpPr>
        <p:spPr>
          <a:xfrm>
            <a:off x="4533900" y="5899785"/>
            <a:ext cx="2112010" cy="518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 sz="1400"/>
              <a:t>ブラックジャックによろしく</a:t>
            </a:r>
            <a:endParaRPr lang="ja-JP" altLang="en-US" sz="1400"/>
          </a:p>
          <a:p>
            <a:r>
              <a:rPr lang="ja-JP" altLang="en-US" sz="1400"/>
              <a:t>佐藤秀峰</a:t>
            </a:r>
            <a:endParaRPr lang="ja-JP" altLang="en-US" sz="1400"/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pic>
        <p:nvPicPr>
          <p:cNvPr id="3" name="図形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" y="105410"/>
            <a:ext cx="4476750" cy="6329045"/>
          </a:xfrm>
          <a:prstGeom prst="rect">
            <a:avLst/>
          </a:prstGeom>
        </p:spPr>
      </p:pic>
      <p:sp>
        <p:nvSpPr>
          <p:cNvPr id="4" name="テキストボックス 3"/>
          <p:cNvSpPr txBox="1"/>
          <p:nvPr/>
        </p:nvSpPr>
        <p:spPr>
          <a:xfrm>
            <a:off x="57150" y="6434455"/>
            <a:ext cx="6588125" cy="2762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 sz="1200"/>
              <a:t>http://www.pref.hokkaido.lg.jp/hf/cis/ishikakuho/tiikiwaku/2018hokudai-soudankai.htm</a:t>
            </a:r>
            <a:endParaRPr lang="ja-JP" altLang="en-US" sz="12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62" name="Google Shape;462;p55"/>
          <p:cNvPicPr preferRelativeResize="0"/>
          <p:nvPr/>
        </p:nvPicPr>
        <p:blipFill rotWithShape="1">
          <a:blip r:embed="rId1"/>
          <a:srcRect r="31958"/>
          <a:stretch>
            <a:fillRect/>
          </a:stretch>
        </p:blipFill>
        <p:spPr>
          <a:xfrm>
            <a:off x="358690" y="644180"/>
            <a:ext cx="3393500" cy="162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p55"/>
          <p:cNvPicPr preferRelativeResize="0"/>
          <p:nvPr/>
        </p:nvPicPr>
        <p:blipFill rotWithShape="1">
          <a:blip r:embed="rId1"/>
          <a:srcRect l="66509"/>
          <a:stretch>
            <a:fillRect/>
          </a:stretch>
        </p:blipFill>
        <p:spPr>
          <a:xfrm>
            <a:off x="6942435" y="3579930"/>
            <a:ext cx="1670350" cy="16244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743;p84"/>
          <p:cNvSpPr txBox="1"/>
          <p:nvPr/>
        </p:nvSpPr>
        <p:spPr>
          <a:xfrm>
            <a:off x="466725" y="2598420"/>
            <a:ext cx="8211185" cy="875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alpha val="80000"/>
                  </a:schemeClr>
                </a:solidFill>
              </a14:hiddenFill>
            </a:ext>
          </a:ex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9pPr>
          </a:lstStyle>
          <a:p>
            <a:pPr lvl="0" algn="ctr"/>
            <a:r>
              <a:rPr lang="en-US" altLang="ja-JP" sz="5400">
                <a:solidFill>
                  <a:srgbClr val="C00000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2016</a:t>
            </a:r>
            <a:r>
              <a:rPr lang="ja-JP" altLang="en-US" sz="5400">
                <a:solidFill>
                  <a:srgbClr val="C00000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年</a:t>
            </a:r>
            <a:r>
              <a:rPr lang="en-US" altLang="ja-JP" sz="5400">
                <a:solidFill>
                  <a:srgbClr val="C00000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12</a:t>
            </a:r>
            <a:r>
              <a:rPr lang="ja-JP" altLang="en-US" sz="5400">
                <a:solidFill>
                  <a:srgbClr val="C00000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月</a:t>
            </a:r>
            <a:endParaRPr lang="ja-JP" altLang="en-US" sz="5400">
              <a:solidFill>
                <a:srgbClr val="C00000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3" name="図形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5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1"/>
      <p:bldP spid="2" grpId="2"/>
      <p:bldP spid="2" grpId="3"/>
      <p:bldP spid="2" grpId="4"/>
      <p:bldP spid="2" grpId="5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テキストボックス 1"/>
          <p:cNvSpPr txBox="1"/>
          <p:nvPr/>
        </p:nvSpPr>
        <p:spPr>
          <a:xfrm>
            <a:off x="344170" y="647065"/>
            <a:ext cx="8538845" cy="606425"/>
          </a:xfrm>
          <a:prstGeom prst="rect">
            <a:avLst/>
          </a:prstGeom>
          <a:solidFill>
            <a:schemeClr val="bg1">
              <a:alpha val="62000"/>
            </a:schemeClr>
          </a:solidFill>
        </p:spPr>
        <p:txBody>
          <a:bodyPr wrap="square" rtlCol="0">
            <a:spAutoFit/>
          </a:bodyPr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200" b="1">
                <a:latin typeface="游ゴシック" panose="020B0400000000000000" charset="-128"/>
                <a:ea typeface="游ゴシック" panose="020B0400000000000000" charset="-128"/>
              </a:rPr>
              <a:t>無料画像素材集もあります</a:t>
            </a:r>
            <a:endParaRPr lang="ja-JP" altLang="en-US" sz="3200" b="1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3" name="テキストボックス 2"/>
          <p:cNvSpPr txBox="1"/>
          <p:nvPr/>
        </p:nvSpPr>
        <p:spPr>
          <a:xfrm>
            <a:off x="134620" y="6028055"/>
            <a:ext cx="8938895" cy="3492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 sz="1600">
                <a:latin typeface="游ゴシック" panose="020B0400000000000000" charset="-128"/>
                <a:ea typeface="游ゴシック" panose="020B0400000000000000" charset="-128"/>
              </a:rPr>
              <a:t>https://www.tadapic.com/blackjack.php</a:t>
            </a:r>
            <a:endParaRPr lang="ja-JP" altLang="en-US" sz="1600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4" name="テキストボックス 3"/>
          <p:cNvSpPr txBox="1"/>
          <p:nvPr/>
        </p:nvSpPr>
        <p:spPr>
          <a:xfrm>
            <a:off x="6898005" y="6045835"/>
            <a:ext cx="2112010" cy="518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 sz="1400"/>
              <a:t>ブラックジャックによろしく</a:t>
            </a:r>
            <a:endParaRPr lang="ja-JP" altLang="en-US" sz="1400"/>
          </a:p>
          <a:p>
            <a:r>
              <a:rPr lang="ja-JP" altLang="en-US" sz="1400"/>
              <a:t>佐藤秀峰</a:t>
            </a:r>
            <a:endParaRPr lang="ja-JP" altLang="en-US" sz="1400"/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pic>
        <p:nvPicPr>
          <p:cNvPr id="5" name="図形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010" y="1464310"/>
            <a:ext cx="8676005" cy="449326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図形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2895" y="878840"/>
            <a:ext cx="5644515" cy="5059680"/>
          </a:xfrm>
          <a:prstGeom prst="rect">
            <a:avLst/>
          </a:prstGeom>
        </p:spPr>
      </p:pic>
      <p:sp>
        <p:nvSpPr>
          <p:cNvPr id="6" name="テキストボックス 5"/>
          <p:cNvSpPr txBox="1"/>
          <p:nvPr/>
        </p:nvSpPr>
        <p:spPr>
          <a:xfrm>
            <a:off x="210185" y="5954395"/>
            <a:ext cx="8873490" cy="3168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 sz="1400">
                <a:latin typeface="游ゴシック" panose="020B0400000000000000" charset="-128"/>
                <a:ea typeface="游ゴシック" panose="020B0400000000000000" charset="-128"/>
              </a:rPr>
              <a:t>https://www.city.aizuwakamatsu.fukushima.jp/docs/2009122400048/files/QandA.pdf</a:t>
            </a:r>
            <a:endParaRPr lang="ja-JP" altLang="en-US" sz="1400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7" name="テキストボックス 6"/>
          <p:cNvSpPr txBox="1"/>
          <p:nvPr/>
        </p:nvSpPr>
        <p:spPr>
          <a:xfrm>
            <a:off x="302895" y="272415"/>
            <a:ext cx="8538845" cy="606425"/>
          </a:xfrm>
          <a:prstGeom prst="rect">
            <a:avLst/>
          </a:prstGeom>
          <a:solidFill>
            <a:schemeClr val="bg1">
              <a:alpha val="62000"/>
            </a:schemeClr>
          </a:solidFill>
        </p:spPr>
        <p:txBody>
          <a:bodyPr wrap="square" rtlCol="0">
            <a:spAutoFit/>
          </a:bodyPr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200" b="1">
                <a:latin typeface="游ゴシック" panose="020B0400000000000000" charset="-128"/>
                <a:ea typeface="游ゴシック" panose="020B0400000000000000" charset="-128"/>
              </a:rPr>
              <a:t>本日配布の資料にも利用されています</a:t>
            </a:r>
            <a:endParaRPr lang="ja-JP" altLang="en-US" sz="3200" b="1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8" name="角丸四角形吹き出し 7"/>
          <p:cNvSpPr/>
          <p:nvPr/>
        </p:nvSpPr>
        <p:spPr>
          <a:xfrm>
            <a:off x="5293360" y="2883535"/>
            <a:ext cx="3680460" cy="1995805"/>
          </a:xfrm>
          <a:prstGeom prst="wedgeRoundRectCallout">
            <a:avLst>
              <a:gd name="adj1" fmla="val -61042"/>
              <a:gd name="adj2" fmla="val 23273"/>
              <a:gd name="adj3" fmla="val 16667"/>
            </a:avLst>
          </a:prstGeom>
          <a:ln w="317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ja-JP" altLang="en-US" sz="2400" b="1">
                <a:latin typeface="游ゴシック" panose="020B0400000000000000" charset="-128"/>
                <a:ea typeface="游ゴシック" panose="020B0400000000000000" charset="-128"/>
              </a:rPr>
              <a:t>福島県会津若松市の</a:t>
            </a:r>
            <a:endParaRPr lang="ja-JP" altLang="en-US" sz="24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2400" b="1">
                <a:latin typeface="游ゴシック" panose="020B0400000000000000" charset="-128"/>
                <a:ea typeface="游ゴシック" panose="020B0400000000000000" charset="-128"/>
              </a:rPr>
              <a:t>「オープンデータ</a:t>
            </a:r>
            <a:r>
              <a:rPr lang="en-US" altLang="ja-JP" sz="2400" b="1">
                <a:latin typeface="游ゴシック" panose="020B0400000000000000" charset="-128"/>
                <a:ea typeface="游ゴシック" panose="020B0400000000000000" charset="-128"/>
              </a:rPr>
              <a:t>Q&amp;A</a:t>
            </a:r>
            <a:r>
              <a:rPr lang="ja-JP" altLang="en-US" sz="2400" b="1">
                <a:latin typeface="游ゴシック" panose="020B0400000000000000" charset="-128"/>
                <a:ea typeface="游ゴシック" panose="020B0400000000000000" charset="-128"/>
              </a:rPr>
              <a:t>」</a:t>
            </a:r>
            <a:endParaRPr lang="ja-JP" altLang="en-US" sz="24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2400" b="1">
                <a:latin typeface="游ゴシック" panose="020B0400000000000000" charset="-128"/>
                <a:ea typeface="游ゴシック" panose="020B0400000000000000" charset="-128"/>
              </a:rPr>
              <a:t>（職員向け資料）</a:t>
            </a:r>
            <a:endParaRPr lang="ja-JP" altLang="en-US" sz="2400" b="1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2" name="テキストボックス 1"/>
          <p:cNvSpPr txBox="1"/>
          <p:nvPr/>
        </p:nvSpPr>
        <p:spPr>
          <a:xfrm>
            <a:off x="5947410" y="5436235"/>
            <a:ext cx="2112010" cy="518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 sz="1400"/>
              <a:t>ブラックジャックによろしく</a:t>
            </a:r>
            <a:endParaRPr lang="ja-JP" altLang="en-US" sz="1400"/>
          </a:p>
          <a:p>
            <a:r>
              <a:rPr lang="ja-JP" altLang="en-US" sz="1400"/>
              <a:t>佐藤秀峰</a:t>
            </a:r>
            <a:endParaRPr lang="ja-JP" altLang="en-US" sz="1400"/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8" name="Google Shape;148;p24"/>
          <p:cNvSpPr txBox="1"/>
          <p:nvPr/>
        </p:nvSpPr>
        <p:spPr>
          <a:xfrm>
            <a:off x="-3175" y="2500630"/>
            <a:ext cx="8406765" cy="101854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40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cs typeface="メイリオ" panose="020B0604030504040204" charset="-128"/>
                <a:sym typeface="メイリオ" panose="020B0604030504040204" charset="-128"/>
              </a:rPr>
              <a:t>オープンデータはなぜ必要？</a:t>
            </a:r>
            <a:endParaRPr lang="ja-JP" altLang="en-US" sz="40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cs typeface="メイリオ" panose="020B0604030504040204" charset="-128"/>
              <a:sym typeface="メイリオ" panose="020B0604030504040204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図形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2700" y="92710"/>
            <a:ext cx="9154160" cy="6318250"/>
          </a:xfrm>
          <a:prstGeom prst="rect">
            <a:avLst/>
          </a:prstGeom>
        </p:spPr>
      </p:pic>
      <p:sp>
        <p:nvSpPr>
          <p:cNvPr id="3" name="テキストボックス 2"/>
          <p:cNvSpPr txBox="1"/>
          <p:nvPr/>
        </p:nvSpPr>
        <p:spPr>
          <a:xfrm>
            <a:off x="305435" y="1144270"/>
            <a:ext cx="5326380" cy="1574800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>
            <a:spAutoFit/>
          </a:bodyPr>
          <a:p>
            <a:pPr marL="457200" indent="-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ja-JP" altLang="en-US" sz="24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何かいいことがあるの？</a:t>
            </a:r>
            <a:endParaRPr lang="ja-JP" altLang="en-US" sz="24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  <a:p>
            <a:pPr marL="457200" indent="-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ja-JP" altLang="en-US" sz="24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お金がかかるんじゃないの？</a:t>
            </a:r>
            <a:endParaRPr lang="ja-JP" altLang="en-US" sz="24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  <a:p>
            <a:pPr marL="457200" indent="-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ja-JP" altLang="en-US" sz="24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めんどくさいなあ</a:t>
            </a:r>
            <a:endParaRPr lang="ja-JP" altLang="en-US" sz="24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  <a:p>
            <a:pPr marL="457200" indent="-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ja-JP" altLang="en-US" sz="24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別にやらなくていいんじゃない？</a:t>
            </a:r>
            <a:endParaRPr lang="ja-JP" altLang="en-US" sz="24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4" name="テキストボックス 3"/>
          <p:cNvSpPr txBox="1"/>
          <p:nvPr/>
        </p:nvSpPr>
        <p:spPr>
          <a:xfrm>
            <a:off x="280670" y="488950"/>
            <a:ext cx="5358765" cy="6064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 sz="3200" b="1">
                <a:solidFill>
                  <a:srgbClr val="C00000"/>
                </a:solidFill>
                <a:latin typeface="游ゴシック" panose="020B0400000000000000" charset="-128"/>
                <a:ea typeface="游ゴシック" panose="020B0400000000000000" charset="-128"/>
              </a:rPr>
              <a:t>オープンデータって、</a:t>
            </a:r>
            <a:endParaRPr lang="ja-JP" altLang="en-US" sz="3200" b="1">
              <a:solidFill>
                <a:srgbClr val="C00000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5" name="テキストボックス 4"/>
          <p:cNvSpPr txBox="1"/>
          <p:nvPr/>
        </p:nvSpPr>
        <p:spPr>
          <a:xfrm>
            <a:off x="-22860" y="6410325"/>
            <a:ext cx="46012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ja-JP" sz="1400"/>
              <a:t>Pixabay</a:t>
            </a:r>
            <a:r>
              <a:rPr lang="ja-JP" altLang="en-US" sz="1400"/>
              <a:t>（https://pixabay.com）</a:t>
            </a:r>
            <a:endParaRPr lang="ja-JP" altLang="en-US" sz="1400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図形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415" y="97155"/>
            <a:ext cx="9157335" cy="6054090"/>
          </a:xfrm>
          <a:prstGeom prst="rect">
            <a:avLst/>
          </a:prstGeom>
        </p:spPr>
      </p:pic>
      <p:sp>
        <p:nvSpPr>
          <p:cNvPr id="5" name="テキストボックス 4"/>
          <p:cNvSpPr txBox="1"/>
          <p:nvPr/>
        </p:nvSpPr>
        <p:spPr>
          <a:xfrm>
            <a:off x="1524000" y="2785745"/>
            <a:ext cx="6309360" cy="671195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>
            <a:spAutoFit/>
          </a:bodyPr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6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街に図書館はありますか？</a:t>
            </a:r>
            <a:endParaRPr lang="ja-JP" altLang="en-US" sz="36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3" name="テキストボックス 2"/>
          <p:cNvSpPr txBox="1"/>
          <p:nvPr/>
        </p:nvSpPr>
        <p:spPr>
          <a:xfrm>
            <a:off x="-22860" y="6410325"/>
            <a:ext cx="46012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ja-JP" sz="1400"/>
              <a:t>Pixabay</a:t>
            </a:r>
            <a:r>
              <a:rPr lang="ja-JP" altLang="en-US" sz="1400"/>
              <a:t>（https://pixabay.com）</a:t>
            </a:r>
            <a:endParaRPr lang="ja-JP" altLang="en-US" sz="1400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図形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9525" y="59690"/>
            <a:ext cx="9167495" cy="6111875"/>
          </a:xfrm>
          <a:prstGeom prst="rect">
            <a:avLst/>
          </a:prstGeom>
        </p:spPr>
      </p:pic>
      <p:sp>
        <p:nvSpPr>
          <p:cNvPr id="5" name="テキストボックス 4"/>
          <p:cNvSpPr txBox="1"/>
          <p:nvPr/>
        </p:nvSpPr>
        <p:spPr>
          <a:xfrm>
            <a:off x="1409700" y="1449705"/>
            <a:ext cx="6309360" cy="1768475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>
            <a:spAutoFit/>
          </a:bodyPr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6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ホームページって</a:t>
            </a:r>
            <a:endParaRPr lang="ja-JP" altLang="en-US" sz="36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6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情報の図書館に近いのでは</a:t>
            </a:r>
            <a:endParaRPr lang="ja-JP" altLang="en-US" sz="36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6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ないかと思う</a:t>
            </a:r>
            <a:endParaRPr lang="ja-JP" altLang="en-US" sz="36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4" name="テキストボックス 3"/>
          <p:cNvSpPr txBox="1"/>
          <p:nvPr/>
        </p:nvSpPr>
        <p:spPr>
          <a:xfrm>
            <a:off x="-22860" y="6410325"/>
            <a:ext cx="46012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ja-JP" sz="1400"/>
              <a:t>Pixabay</a:t>
            </a:r>
            <a:r>
              <a:rPr lang="ja-JP" altLang="en-US" sz="1400"/>
              <a:t>（https://pixabay.com）</a:t>
            </a:r>
            <a:endParaRPr lang="ja-JP" altLang="en-US" sz="1400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図形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350" y="55245"/>
            <a:ext cx="9139555" cy="6278880"/>
          </a:xfrm>
          <a:prstGeom prst="rect">
            <a:avLst/>
          </a:prstGeom>
        </p:spPr>
      </p:pic>
      <p:sp>
        <p:nvSpPr>
          <p:cNvPr id="5" name="テキストボックス 4"/>
          <p:cNvSpPr txBox="1"/>
          <p:nvPr/>
        </p:nvSpPr>
        <p:spPr>
          <a:xfrm>
            <a:off x="288925" y="344170"/>
            <a:ext cx="5314950" cy="1094105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>
            <a:spAutoFit/>
          </a:bodyPr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ホームページも図書館も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情報を見ることは可能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3" name="テキストボックス 2"/>
          <p:cNvSpPr txBox="1"/>
          <p:nvPr/>
        </p:nvSpPr>
        <p:spPr>
          <a:xfrm>
            <a:off x="-22860" y="6410325"/>
            <a:ext cx="46012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ja-JP" sz="1400"/>
              <a:t>Pixabay</a:t>
            </a:r>
            <a:r>
              <a:rPr lang="ja-JP" altLang="en-US" sz="1400"/>
              <a:t>（https://pixabay.com）</a:t>
            </a:r>
            <a:endParaRPr lang="ja-JP" altLang="en-US" sz="1400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図形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50" y="97155"/>
            <a:ext cx="9138920" cy="6092825"/>
          </a:xfrm>
          <a:prstGeom prst="rect">
            <a:avLst/>
          </a:prstGeom>
        </p:spPr>
      </p:pic>
      <p:sp>
        <p:nvSpPr>
          <p:cNvPr id="5" name="テキストボックス 4"/>
          <p:cNvSpPr txBox="1"/>
          <p:nvPr/>
        </p:nvSpPr>
        <p:spPr>
          <a:xfrm>
            <a:off x="3446145" y="4439285"/>
            <a:ext cx="5314950" cy="1094105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>
            <a:spAutoFit/>
          </a:bodyPr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ホームページも図書館も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コピーして私的利用は可能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2" name="テキストボックス 1"/>
          <p:cNvSpPr txBox="1"/>
          <p:nvPr/>
        </p:nvSpPr>
        <p:spPr>
          <a:xfrm>
            <a:off x="-22860" y="6410325"/>
            <a:ext cx="46012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ja-JP" sz="1400"/>
              <a:t>Pixabay</a:t>
            </a:r>
            <a:r>
              <a:rPr lang="ja-JP" altLang="en-US" sz="1400"/>
              <a:t>（https://pixabay.com）</a:t>
            </a:r>
            <a:endParaRPr lang="ja-JP" altLang="en-US" sz="1400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図形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90" y="87630"/>
            <a:ext cx="9138920" cy="6092825"/>
          </a:xfrm>
          <a:prstGeom prst="rect">
            <a:avLst/>
          </a:prstGeom>
        </p:spPr>
      </p:pic>
      <p:sp>
        <p:nvSpPr>
          <p:cNvPr id="5" name="テキストボックス 4"/>
          <p:cNvSpPr txBox="1"/>
          <p:nvPr/>
        </p:nvSpPr>
        <p:spPr>
          <a:xfrm>
            <a:off x="3446145" y="4439285"/>
            <a:ext cx="5314950" cy="1094105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>
            <a:spAutoFit/>
          </a:bodyPr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でも情報を自由に利用する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ことはできない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4" name="テキストボックス 3"/>
          <p:cNvSpPr txBox="1"/>
          <p:nvPr/>
        </p:nvSpPr>
        <p:spPr>
          <a:xfrm>
            <a:off x="-22860" y="6410325"/>
            <a:ext cx="46012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ja-JP" sz="1400"/>
              <a:t>Pixabay</a:t>
            </a:r>
            <a:r>
              <a:rPr lang="ja-JP" altLang="en-US" sz="1400"/>
              <a:t>（https://pixabay.com）</a:t>
            </a:r>
            <a:endParaRPr lang="ja-JP" altLang="en-US" sz="1400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図形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175" y="86360"/>
            <a:ext cx="9175750" cy="6337935"/>
          </a:xfrm>
          <a:prstGeom prst="rect">
            <a:avLst/>
          </a:prstGeom>
        </p:spPr>
      </p:pic>
      <p:sp>
        <p:nvSpPr>
          <p:cNvPr id="5" name="テキストボックス 4"/>
          <p:cNvSpPr txBox="1"/>
          <p:nvPr/>
        </p:nvSpPr>
        <p:spPr>
          <a:xfrm>
            <a:off x="1282065" y="3156585"/>
            <a:ext cx="6559550" cy="1581785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>
            <a:spAutoFit/>
          </a:bodyPr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オープンデータは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図書館の情報を自由に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使えるようにすることではないか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4" name="テキストボックス 3"/>
          <p:cNvSpPr txBox="1"/>
          <p:nvPr/>
        </p:nvSpPr>
        <p:spPr>
          <a:xfrm>
            <a:off x="-22860" y="6410325"/>
            <a:ext cx="46012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ja-JP" sz="1400"/>
              <a:t>Pixabay</a:t>
            </a:r>
            <a:r>
              <a:rPr lang="ja-JP" altLang="en-US" sz="1400"/>
              <a:t>（https://pixabay.com）</a:t>
            </a:r>
            <a:endParaRPr lang="ja-JP" altLang="en-US" sz="14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62" name="Google Shape;462;p55"/>
          <p:cNvPicPr preferRelativeResize="0"/>
          <p:nvPr/>
        </p:nvPicPr>
        <p:blipFill rotWithShape="1">
          <a:blip r:embed="rId1"/>
          <a:srcRect r="31958"/>
          <a:stretch>
            <a:fillRect/>
          </a:stretch>
        </p:blipFill>
        <p:spPr>
          <a:xfrm>
            <a:off x="405680" y="3773460"/>
            <a:ext cx="3393500" cy="162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p55"/>
          <p:cNvPicPr preferRelativeResize="0"/>
          <p:nvPr/>
        </p:nvPicPr>
        <p:blipFill rotWithShape="1">
          <a:blip r:embed="rId1"/>
          <a:srcRect l="66509"/>
          <a:stretch>
            <a:fillRect/>
          </a:stretch>
        </p:blipFill>
        <p:spPr>
          <a:xfrm>
            <a:off x="7064355" y="815775"/>
            <a:ext cx="1670350" cy="16244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743;p84"/>
          <p:cNvSpPr txBox="1"/>
          <p:nvPr/>
        </p:nvSpPr>
        <p:spPr>
          <a:xfrm>
            <a:off x="466725" y="2598420"/>
            <a:ext cx="8211185" cy="875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alpha val="80000"/>
                  </a:schemeClr>
                </a:solidFill>
              </a14:hiddenFill>
            </a:ext>
          </a:ex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9pPr>
          </a:lstStyle>
          <a:p>
            <a:pPr lvl="0" algn="ctr"/>
            <a:r>
              <a:rPr lang="ja-JP" altLang="en-US" sz="5400">
                <a:solidFill>
                  <a:srgbClr val="C00000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こんな法律が施行された</a:t>
            </a:r>
            <a:endParaRPr lang="ja-JP" altLang="en-US" sz="5400">
              <a:solidFill>
                <a:srgbClr val="C00000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3" name="図形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図形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55" y="86360"/>
            <a:ext cx="9145270" cy="6249670"/>
          </a:xfrm>
          <a:prstGeom prst="rect">
            <a:avLst/>
          </a:prstGeom>
        </p:spPr>
      </p:pic>
      <p:sp>
        <p:nvSpPr>
          <p:cNvPr id="4" name="テキストボックス 3"/>
          <p:cNvSpPr txBox="1"/>
          <p:nvPr/>
        </p:nvSpPr>
        <p:spPr>
          <a:xfrm>
            <a:off x="1921510" y="2715895"/>
            <a:ext cx="3553460" cy="1581785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>
            <a:spAutoFit/>
          </a:bodyPr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こんな図書館が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あったら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嫌ですよね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8" name="テキストボックス 7"/>
          <p:cNvSpPr txBox="1"/>
          <p:nvPr/>
        </p:nvSpPr>
        <p:spPr>
          <a:xfrm>
            <a:off x="4347845" y="5320030"/>
            <a:ext cx="4805680" cy="1016000"/>
          </a:xfrm>
          <a:prstGeom prst="rect">
            <a:avLst/>
          </a:prstGeom>
          <a:solidFill>
            <a:schemeClr val="bg1">
              <a:alpha val="72000"/>
            </a:schemeClr>
          </a:solidFill>
        </p:spPr>
        <p:txBody>
          <a:bodyPr wrap="square" rtlCol="0">
            <a:spAutoFit/>
          </a:bodyPr>
          <a:p>
            <a:r>
              <a:rPr lang="ja-JP" altLang="en-US" sz="1200">
                <a:latin typeface="游ゴシック" panose="020B0400000000000000" charset="-128"/>
                <a:ea typeface="游ゴシック" panose="020B0400000000000000" charset="-128"/>
              </a:rPr>
              <a:t>この説明手法は、北海道森町の山形氏の手法を真似たものです。</a:t>
            </a:r>
            <a:endParaRPr lang="ja-JP" altLang="en-US" sz="1200"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ja-JP" altLang="en-US" sz="1200">
                <a:latin typeface="游ゴシック" panose="020B0400000000000000" charset="-128"/>
                <a:ea typeface="游ゴシック" panose="020B0400000000000000" charset="-128"/>
              </a:rPr>
              <a:t>（https://www.slideshare.net/yamatech/ss-123177654）</a:t>
            </a:r>
            <a:endParaRPr lang="ja-JP" altLang="en-US" sz="1200"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ja-JP" altLang="en-US" sz="1200">
                <a:latin typeface="游ゴシック" panose="020B0400000000000000" charset="-128"/>
                <a:ea typeface="游ゴシック" panose="020B0400000000000000" charset="-128"/>
              </a:rPr>
              <a:t>勝手に「山形メソッド」と名付けます。山形メソッド使用中は、山形氏の顔写真を表示しておきます。</a:t>
            </a:r>
            <a:endParaRPr lang="ja-JP" altLang="en-US" sz="1200"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ja-JP" altLang="en-US" sz="1200">
                <a:latin typeface="游ゴシック" panose="020B0400000000000000" charset="-128"/>
                <a:ea typeface="游ゴシック" panose="020B0400000000000000" charset="-128"/>
              </a:rPr>
              <a:t>顔写真は、</a:t>
            </a:r>
            <a:r>
              <a:rPr lang="en-US" altLang="ja-JP" sz="1200">
                <a:latin typeface="游ゴシック" panose="020B0400000000000000" charset="-128"/>
                <a:ea typeface="游ゴシック" panose="020B0400000000000000" charset="-128"/>
              </a:rPr>
              <a:t>2018</a:t>
            </a:r>
            <a:r>
              <a:rPr lang="ja-JP" altLang="en-US" sz="1200">
                <a:latin typeface="游ゴシック" panose="020B0400000000000000" charset="-128"/>
                <a:ea typeface="游ゴシック" panose="020B0400000000000000" charset="-128"/>
              </a:rPr>
              <a:t>オープンデータリーダー研修のものです。</a:t>
            </a:r>
            <a:endParaRPr lang="ja-JP" altLang="en-US" sz="1200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9" name="曲折矢印 8"/>
          <p:cNvSpPr/>
          <p:nvPr/>
        </p:nvSpPr>
        <p:spPr>
          <a:xfrm flipV="1">
            <a:off x="7540625" y="6336030"/>
            <a:ext cx="384810" cy="378460"/>
          </a:xfrm>
          <a:prstGeom prst="bentArrow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>
              <a:solidFill>
                <a:schemeClr val="tx1"/>
              </a:solidFill>
            </a:endParaRPr>
          </a:p>
        </p:txBody>
      </p:sp>
      <p:pic>
        <p:nvPicPr>
          <p:cNvPr id="2" name="図形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7" name="テキストボックス 6"/>
          <p:cNvSpPr txBox="1"/>
          <p:nvPr/>
        </p:nvSpPr>
        <p:spPr>
          <a:xfrm>
            <a:off x="-22860" y="6410325"/>
            <a:ext cx="46012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ja-JP" sz="1400"/>
              <a:t>Pixabay</a:t>
            </a:r>
            <a:r>
              <a:rPr lang="ja-JP" altLang="en-US" sz="1400"/>
              <a:t>（https://pixabay.com）</a:t>
            </a:r>
            <a:endParaRPr lang="ja-JP" altLang="en-US" sz="1400"/>
          </a:p>
        </p:txBody>
      </p:sp>
      <p:pic>
        <p:nvPicPr>
          <p:cNvPr id="10" name="図形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5435" y="6410325"/>
            <a:ext cx="393700" cy="450850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図形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8890" y="88265"/>
            <a:ext cx="9225915" cy="5202555"/>
          </a:xfrm>
          <a:prstGeom prst="rect">
            <a:avLst/>
          </a:prstGeom>
        </p:spPr>
      </p:pic>
      <p:sp>
        <p:nvSpPr>
          <p:cNvPr id="4" name="テキストボックス 3"/>
          <p:cNvSpPr txBox="1"/>
          <p:nvPr/>
        </p:nvSpPr>
        <p:spPr>
          <a:xfrm>
            <a:off x="3822700" y="351790"/>
            <a:ext cx="4246245" cy="606425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>
            <a:spAutoFit/>
          </a:bodyPr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商売人お断り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12" name="テキストボックス 11"/>
          <p:cNvSpPr txBox="1"/>
          <p:nvPr/>
        </p:nvSpPr>
        <p:spPr>
          <a:xfrm>
            <a:off x="73660" y="5291455"/>
            <a:ext cx="8207375" cy="8432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 sz="2400" b="1">
                <a:latin typeface="游ゴシック" panose="020B0400000000000000" charset="-128"/>
                <a:ea typeface="游ゴシック" panose="020B0400000000000000" charset="-128"/>
              </a:rPr>
              <a:t>【オープンデータ】</a:t>
            </a:r>
            <a:endParaRPr lang="ja-JP" altLang="en-US" sz="2400" b="1"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ja-JP" altLang="en-US" sz="2400" b="1">
                <a:latin typeface="游ゴシック" panose="020B0400000000000000" charset="-128"/>
                <a:ea typeface="游ゴシック" panose="020B0400000000000000" charset="-128"/>
              </a:rPr>
              <a:t>データの商用利用の禁止をする</a:t>
            </a:r>
            <a:endParaRPr lang="ja-JP" altLang="en-US" sz="2400" b="1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pic>
        <p:nvPicPr>
          <p:cNvPr id="10" name="図形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5435" y="6410325"/>
            <a:ext cx="393700" cy="450850"/>
          </a:xfrm>
          <a:prstGeom prst="rect">
            <a:avLst/>
          </a:prstGeom>
        </p:spPr>
      </p:pic>
      <p:sp>
        <p:nvSpPr>
          <p:cNvPr id="7" name="四角形 6"/>
          <p:cNvSpPr/>
          <p:nvPr/>
        </p:nvSpPr>
        <p:spPr>
          <a:xfrm>
            <a:off x="4966335" y="1016635"/>
            <a:ext cx="2291080" cy="274510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ja-JP" altLang="en-US" sz="16600" b="1">
                <a:ln w="222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/>
                <a:latin typeface="Meiryo UI" panose="020B0604030504040204" charset="-128"/>
                <a:ea typeface="Meiryo UI" panose="020B0604030504040204" charset="-128"/>
              </a:rPr>
              <a:t>￥</a:t>
            </a:r>
            <a:endParaRPr lang="ja-JP" altLang="en-US" sz="16600" b="1">
              <a:ln w="22225">
                <a:solidFill>
                  <a:schemeClr val="bg1"/>
                </a:solidFill>
                <a:prstDash val="solid"/>
              </a:ln>
              <a:solidFill>
                <a:srgbClr val="FF0000"/>
              </a:solidFill>
              <a:effectLst/>
              <a:latin typeface="Meiryo UI" panose="020B0604030504040204" charset="-128"/>
              <a:ea typeface="Meiryo UI" panose="020B0604030504040204" charset="-128"/>
            </a:endParaRPr>
          </a:p>
        </p:txBody>
      </p:sp>
      <p:sp>
        <p:nvSpPr>
          <p:cNvPr id="2" name="禁止 1"/>
          <p:cNvSpPr/>
          <p:nvPr/>
        </p:nvSpPr>
        <p:spPr>
          <a:xfrm>
            <a:off x="4996815" y="1201420"/>
            <a:ext cx="2230120" cy="2230120"/>
          </a:xfrm>
          <a:prstGeom prst="noSmoking">
            <a:avLst>
              <a:gd name="adj" fmla="val 8974"/>
            </a:avLst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図形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41910" y="103505"/>
            <a:ext cx="9193530" cy="5273675"/>
          </a:xfrm>
          <a:prstGeom prst="rect">
            <a:avLst/>
          </a:prstGeom>
        </p:spPr>
      </p:pic>
      <p:sp>
        <p:nvSpPr>
          <p:cNvPr id="12" name="テキストボックス 11"/>
          <p:cNvSpPr txBox="1"/>
          <p:nvPr/>
        </p:nvSpPr>
        <p:spPr>
          <a:xfrm>
            <a:off x="102235" y="5368290"/>
            <a:ext cx="8207375" cy="8432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 sz="2400" b="1">
                <a:latin typeface="游ゴシック" panose="020B0400000000000000" charset="-128"/>
                <a:ea typeface="游ゴシック" panose="020B0400000000000000" charset="-128"/>
              </a:rPr>
              <a:t>【オープンデータ】</a:t>
            </a:r>
            <a:endParaRPr lang="ja-JP" altLang="en-US" sz="2400" b="1"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ja-JP" altLang="en-US" sz="2400" b="1">
                <a:latin typeface="游ゴシック" panose="020B0400000000000000" charset="-128"/>
                <a:ea typeface="游ゴシック" panose="020B0400000000000000" charset="-128"/>
              </a:rPr>
              <a:t>データを無料で入手することができない</a:t>
            </a:r>
            <a:endParaRPr lang="ja-JP" altLang="en-US" sz="2400" b="1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8" name="テキストボックス 7"/>
          <p:cNvSpPr txBox="1"/>
          <p:nvPr/>
        </p:nvSpPr>
        <p:spPr>
          <a:xfrm>
            <a:off x="4530090" y="4094480"/>
            <a:ext cx="4348480" cy="606425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>
            <a:spAutoFit/>
          </a:bodyPr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貸出が有料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pic>
        <p:nvPicPr>
          <p:cNvPr id="7" name="図形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120" y="309245"/>
            <a:ext cx="4589145" cy="3063875"/>
          </a:xfrm>
          <a:prstGeom prst="rect">
            <a:avLst/>
          </a:prstGeom>
        </p:spPr>
      </p:pic>
      <p:sp>
        <p:nvSpPr>
          <p:cNvPr id="10" name="テキストボックス 9"/>
          <p:cNvSpPr txBox="1"/>
          <p:nvPr/>
        </p:nvSpPr>
        <p:spPr>
          <a:xfrm>
            <a:off x="-22860" y="6410325"/>
            <a:ext cx="46012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ja-JP" sz="1400"/>
              <a:t>Pixabay</a:t>
            </a:r>
            <a:r>
              <a:rPr lang="ja-JP" altLang="en-US" sz="1400"/>
              <a:t>（https://pixabay.com）</a:t>
            </a:r>
            <a:endParaRPr lang="ja-JP" altLang="en-US" sz="1400"/>
          </a:p>
        </p:txBody>
      </p:sp>
      <p:pic>
        <p:nvPicPr>
          <p:cNvPr id="11" name="図形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5435" y="6410325"/>
            <a:ext cx="393700" cy="450850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図形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5875" y="85090"/>
            <a:ext cx="9192260" cy="5220335"/>
          </a:xfrm>
          <a:prstGeom prst="rect">
            <a:avLst/>
          </a:prstGeom>
        </p:spPr>
      </p:pic>
      <p:sp>
        <p:nvSpPr>
          <p:cNvPr id="4" name="テキストボックス 3"/>
          <p:cNvSpPr txBox="1"/>
          <p:nvPr/>
        </p:nvSpPr>
        <p:spPr>
          <a:xfrm>
            <a:off x="1386205" y="2328545"/>
            <a:ext cx="6372225" cy="606425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>
            <a:spAutoFit/>
          </a:bodyPr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本を置く場所が決まっていない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12" name="テキストボックス 11"/>
          <p:cNvSpPr txBox="1"/>
          <p:nvPr/>
        </p:nvSpPr>
        <p:spPr>
          <a:xfrm>
            <a:off x="102235" y="5306060"/>
            <a:ext cx="8207375" cy="8432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 sz="2400" b="1">
                <a:latin typeface="游ゴシック" panose="020B0400000000000000" charset="-128"/>
                <a:ea typeface="游ゴシック" panose="020B0400000000000000" charset="-128"/>
              </a:rPr>
              <a:t>【オープンデータ】</a:t>
            </a:r>
            <a:endParaRPr lang="ja-JP" altLang="en-US" sz="2400" b="1"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ja-JP" altLang="en-US" sz="2400" b="1">
                <a:latin typeface="游ゴシック" panose="020B0400000000000000" charset="-128"/>
                <a:ea typeface="游ゴシック" panose="020B0400000000000000" charset="-128"/>
              </a:rPr>
              <a:t>データの保存場所が決まっておらず、バラバラ</a:t>
            </a:r>
            <a:endParaRPr lang="ja-JP" altLang="en-US" sz="2400" b="1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7" name="テキストボックス 6"/>
          <p:cNvSpPr txBox="1"/>
          <p:nvPr/>
        </p:nvSpPr>
        <p:spPr>
          <a:xfrm>
            <a:off x="-22860" y="6410325"/>
            <a:ext cx="46012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ja-JP" sz="1400"/>
              <a:t>Pixabay</a:t>
            </a:r>
            <a:r>
              <a:rPr lang="ja-JP" altLang="en-US" sz="1400"/>
              <a:t>（https://pixabay.com）</a:t>
            </a:r>
            <a:endParaRPr lang="ja-JP" altLang="en-US" sz="1400"/>
          </a:p>
        </p:txBody>
      </p:sp>
      <p:pic>
        <p:nvPicPr>
          <p:cNvPr id="10" name="図形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5435" y="6410325"/>
            <a:ext cx="393700" cy="450850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図形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70" y="96520"/>
            <a:ext cx="9141460" cy="5209540"/>
          </a:xfrm>
          <a:prstGeom prst="rect">
            <a:avLst/>
          </a:prstGeom>
        </p:spPr>
      </p:pic>
      <p:sp>
        <p:nvSpPr>
          <p:cNvPr id="4" name="テキストボックス 3"/>
          <p:cNvSpPr txBox="1"/>
          <p:nvPr/>
        </p:nvSpPr>
        <p:spPr>
          <a:xfrm>
            <a:off x="1527175" y="2459990"/>
            <a:ext cx="6372225" cy="606425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>
            <a:spAutoFit/>
          </a:bodyPr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本が分類されていない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12" name="テキストボックス 11"/>
          <p:cNvSpPr txBox="1"/>
          <p:nvPr/>
        </p:nvSpPr>
        <p:spPr>
          <a:xfrm>
            <a:off x="102235" y="5306060"/>
            <a:ext cx="8207375" cy="8432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 sz="2400" b="1">
                <a:latin typeface="游ゴシック" panose="020B0400000000000000" charset="-128"/>
                <a:ea typeface="游ゴシック" panose="020B0400000000000000" charset="-128"/>
              </a:rPr>
              <a:t>【オープンデータ】</a:t>
            </a:r>
            <a:endParaRPr lang="ja-JP" altLang="en-US" sz="2400" b="1"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ja-JP" altLang="en-US" sz="2400" b="1">
                <a:latin typeface="游ゴシック" panose="020B0400000000000000" charset="-128"/>
                <a:ea typeface="游ゴシック" panose="020B0400000000000000" charset="-128"/>
              </a:rPr>
              <a:t>データの整理がされていない</a:t>
            </a:r>
            <a:endParaRPr lang="ja-JP" altLang="en-US" sz="2400" b="1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7" name="テキストボックス 6"/>
          <p:cNvSpPr txBox="1"/>
          <p:nvPr/>
        </p:nvSpPr>
        <p:spPr>
          <a:xfrm>
            <a:off x="-22860" y="6410325"/>
            <a:ext cx="46012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ja-JP" sz="1400"/>
              <a:t>Pixabay</a:t>
            </a:r>
            <a:r>
              <a:rPr lang="ja-JP" altLang="en-US" sz="1400"/>
              <a:t>（https://pixabay.com）</a:t>
            </a:r>
            <a:endParaRPr lang="ja-JP" altLang="en-US" sz="1400"/>
          </a:p>
        </p:txBody>
      </p:sp>
      <p:pic>
        <p:nvPicPr>
          <p:cNvPr id="10" name="図形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5435" y="6410325"/>
            <a:ext cx="393700" cy="450850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図形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81280"/>
            <a:ext cx="9198610" cy="5289550"/>
          </a:xfrm>
          <a:prstGeom prst="rect">
            <a:avLst/>
          </a:prstGeom>
        </p:spPr>
      </p:pic>
      <p:sp>
        <p:nvSpPr>
          <p:cNvPr id="4" name="テキストボックス 3"/>
          <p:cNvSpPr txBox="1"/>
          <p:nvPr/>
        </p:nvSpPr>
        <p:spPr>
          <a:xfrm>
            <a:off x="1273810" y="1457325"/>
            <a:ext cx="6372225" cy="606425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>
            <a:spAutoFit/>
          </a:bodyPr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本が全然ない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12" name="テキストボックス 11"/>
          <p:cNvSpPr txBox="1"/>
          <p:nvPr/>
        </p:nvSpPr>
        <p:spPr>
          <a:xfrm>
            <a:off x="102235" y="5306060"/>
            <a:ext cx="8207375" cy="8432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 sz="2400" b="1">
                <a:latin typeface="游ゴシック" panose="020B0400000000000000" charset="-128"/>
                <a:ea typeface="游ゴシック" panose="020B0400000000000000" charset="-128"/>
              </a:rPr>
              <a:t>【オープンデータ】</a:t>
            </a:r>
            <a:endParaRPr lang="ja-JP" altLang="en-US" sz="2400" b="1"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ja-JP" altLang="en-US" sz="2400" b="1">
                <a:latin typeface="游ゴシック" panose="020B0400000000000000" charset="-128"/>
                <a:ea typeface="游ゴシック" panose="020B0400000000000000" charset="-128"/>
              </a:rPr>
              <a:t>データの数が少ない</a:t>
            </a:r>
            <a:endParaRPr lang="ja-JP" altLang="en-US" sz="2400" b="1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pic>
        <p:nvPicPr>
          <p:cNvPr id="7" name="図形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9100" y="2886710"/>
            <a:ext cx="448310" cy="516890"/>
          </a:xfrm>
          <a:prstGeom prst="rect">
            <a:avLst/>
          </a:prstGeom>
        </p:spPr>
      </p:pic>
      <p:sp>
        <p:nvSpPr>
          <p:cNvPr id="8" name="テキストボックス 7"/>
          <p:cNvSpPr txBox="1"/>
          <p:nvPr/>
        </p:nvSpPr>
        <p:spPr>
          <a:xfrm>
            <a:off x="-22860" y="6410325"/>
            <a:ext cx="46012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ja-JP" sz="1400"/>
              <a:t>Pixabay</a:t>
            </a:r>
            <a:r>
              <a:rPr lang="ja-JP" altLang="en-US" sz="1400"/>
              <a:t>（https://pixabay.com）</a:t>
            </a:r>
            <a:endParaRPr lang="ja-JP" altLang="en-US" sz="1400"/>
          </a:p>
        </p:txBody>
      </p:sp>
      <p:pic>
        <p:nvPicPr>
          <p:cNvPr id="10" name="図形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5435" y="6410325"/>
            <a:ext cx="393700" cy="450850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図形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2385" y="89535"/>
            <a:ext cx="9201785" cy="4888865"/>
          </a:xfrm>
          <a:prstGeom prst="rect">
            <a:avLst/>
          </a:prstGeom>
        </p:spPr>
      </p:pic>
      <p:sp>
        <p:nvSpPr>
          <p:cNvPr id="4" name="テキストボックス 3"/>
          <p:cNvSpPr txBox="1"/>
          <p:nvPr/>
        </p:nvSpPr>
        <p:spPr>
          <a:xfrm>
            <a:off x="1273810" y="1457325"/>
            <a:ext cx="6372225" cy="606425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>
            <a:spAutoFit/>
          </a:bodyPr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最新刊しか無い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12" name="テキストボックス 11"/>
          <p:cNvSpPr txBox="1"/>
          <p:nvPr/>
        </p:nvSpPr>
        <p:spPr>
          <a:xfrm>
            <a:off x="102235" y="5306060"/>
            <a:ext cx="8207375" cy="8432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 sz="2400" b="1">
                <a:latin typeface="游ゴシック" panose="020B0400000000000000" charset="-128"/>
                <a:ea typeface="游ゴシック" panose="020B0400000000000000" charset="-128"/>
              </a:rPr>
              <a:t>【オープンデータ】</a:t>
            </a:r>
            <a:endParaRPr lang="ja-JP" altLang="en-US" sz="2400" b="1"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ja-JP" altLang="en-US" sz="2400" b="1">
                <a:latin typeface="游ゴシック" panose="020B0400000000000000" charset="-128"/>
                <a:ea typeface="游ゴシック" panose="020B0400000000000000" charset="-128"/>
              </a:rPr>
              <a:t>一番新しいデータしかなくて過去のデータが使えない</a:t>
            </a:r>
            <a:endParaRPr lang="ja-JP" altLang="en-US" sz="2400" b="1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8" name="テキストボックス 7"/>
          <p:cNvSpPr txBox="1"/>
          <p:nvPr/>
        </p:nvSpPr>
        <p:spPr>
          <a:xfrm rot="21300000">
            <a:off x="2687320" y="2471420"/>
            <a:ext cx="457200" cy="22860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ja-JP" altLang="en-US">
                <a:solidFill>
                  <a:schemeClr val="bg1"/>
                </a:solidFill>
              </a:rPr>
              <a:t>ワンピース最新刊</a:t>
            </a:r>
            <a:endParaRPr lang="ja-JP" altLang="en-US">
              <a:solidFill>
                <a:schemeClr val="bg1"/>
              </a:solidFill>
            </a:endParaRPr>
          </a:p>
        </p:txBody>
      </p:sp>
      <p:sp>
        <p:nvSpPr>
          <p:cNvPr id="9" name="テキストボックス 8"/>
          <p:cNvSpPr txBox="1"/>
          <p:nvPr/>
        </p:nvSpPr>
        <p:spPr>
          <a:xfrm rot="21240000">
            <a:off x="3002280" y="2401570"/>
            <a:ext cx="457200" cy="22860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ja-JP" altLang="en-US">
                <a:solidFill>
                  <a:schemeClr val="bg1"/>
                </a:solidFill>
              </a:rPr>
              <a:t>進撃の巨人　最新刊</a:t>
            </a:r>
            <a:endParaRPr lang="ja-JP" altLang="en-US">
              <a:solidFill>
                <a:schemeClr val="bg1"/>
              </a:solidFill>
            </a:endParaRPr>
          </a:p>
        </p:txBody>
      </p:sp>
      <p:sp>
        <p:nvSpPr>
          <p:cNvPr id="10" name="テキストボックス 9"/>
          <p:cNvSpPr txBox="1"/>
          <p:nvPr/>
        </p:nvSpPr>
        <p:spPr>
          <a:xfrm rot="21240000">
            <a:off x="3642360" y="2357120"/>
            <a:ext cx="396240" cy="22860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ja-JP" altLang="en-US" sz="1400">
                <a:solidFill>
                  <a:schemeClr val="bg1"/>
                </a:solidFill>
              </a:rPr>
              <a:t>ドラゴンボール　最新刊</a:t>
            </a:r>
            <a:endParaRPr lang="ja-JP" altLang="en-US" sz="1400">
              <a:solidFill>
                <a:schemeClr val="bg1"/>
              </a:solidFill>
            </a:endParaRPr>
          </a:p>
        </p:txBody>
      </p:sp>
      <p:sp>
        <p:nvSpPr>
          <p:cNvPr id="11" name="テキストボックス 10"/>
          <p:cNvSpPr txBox="1"/>
          <p:nvPr/>
        </p:nvSpPr>
        <p:spPr>
          <a:xfrm rot="21240000">
            <a:off x="3949065" y="2472055"/>
            <a:ext cx="457200" cy="22860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ja-JP" altLang="en-US">
                <a:solidFill>
                  <a:schemeClr val="bg1"/>
                </a:solidFill>
              </a:rPr>
              <a:t>こち亀　最新刊</a:t>
            </a:r>
            <a:endParaRPr lang="ja-JP" altLang="en-US">
              <a:solidFill>
                <a:schemeClr val="bg1"/>
              </a:solidFill>
            </a:endParaRPr>
          </a:p>
        </p:txBody>
      </p:sp>
      <p:sp>
        <p:nvSpPr>
          <p:cNvPr id="13" name="テキストボックス 12"/>
          <p:cNvSpPr txBox="1"/>
          <p:nvPr/>
        </p:nvSpPr>
        <p:spPr>
          <a:xfrm rot="21420000">
            <a:off x="6341110" y="2262505"/>
            <a:ext cx="396240" cy="22860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ja-JP" altLang="en-US" sz="1400">
                <a:solidFill>
                  <a:schemeClr val="bg1"/>
                </a:solidFill>
              </a:rPr>
              <a:t>ゴールデンカムイ　最新刊</a:t>
            </a:r>
            <a:endParaRPr lang="ja-JP" altLang="en-US" sz="1400">
              <a:solidFill>
                <a:schemeClr val="bg1"/>
              </a:solidFill>
            </a:endParaRPr>
          </a:p>
        </p:txBody>
      </p:sp>
      <p:sp>
        <p:nvSpPr>
          <p:cNvPr id="14" name="テキストボックス 13"/>
          <p:cNvSpPr txBox="1"/>
          <p:nvPr/>
        </p:nvSpPr>
        <p:spPr>
          <a:xfrm rot="21240000">
            <a:off x="5050790" y="2357120"/>
            <a:ext cx="396240" cy="22860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ja-JP" altLang="en-US" sz="1400">
                <a:solidFill>
                  <a:schemeClr val="bg1"/>
                </a:solidFill>
              </a:rPr>
              <a:t>キングダム　最新刊</a:t>
            </a:r>
            <a:endParaRPr lang="ja-JP" altLang="en-US" sz="1400">
              <a:solidFill>
                <a:schemeClr val="bg1"/>
              </a:solidFill>
            </a:endParaRPr>
          </a:p>
        </p:txBody>
      </p:sp>
      <p:sp>
        <p:nvSpPr>
          <p:cNvPr id="15" name="テキストボックス 14"/>
          <p:cNvSpPr txBox="1"/>
          <p:nvPr/>
        </p:nvSpPr>
        <p:spPr>
          <a:xfrm rot="21240000">
            <a:off x="4521835" y="2357120"/>
            <a:ext cx="396240" cy="22860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ja-JP" altLang="en-US" sz="1400">
                <a:solidFill>
                  <a:schemeClr val="bg1"/>
                </a:solidFill>
              </a:rPr>
              <a:t>ファブル　最新刊</a:t>
            </a:r>
            <a:endParaRPr lang="ja-JP" altLang="en-US" sz="1400">
              <a:solidFill>
                <a:schemeClr val="bg1"/>
              </a:solidFill>
            </a:endParaRPr>
          </a:p>
        </p:txBody>
      </p:sp>
      <p:sp>
        <p:nvSpPr>
          <p:cNvPr id="16" name="テキストボックス 15"/>
          <p:cNvSpPr txBox="1"/>
          <p:nvPr/>
        </p:nvSpPr>
        <p:spPr>
          <a:xfrm>
            <a:off x="7458075" y="2300605"/>
            <a:ext cx="396240" cy="22860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ja-JP" altLang="en-US" sz="1400">
                <a:solidFill>
                  <a:schemeClr val="bg1"/>
                </a:solidFill>
              </a:rPr>
              <a:t>サザエさん　最新刊</a:t>
            </a:r>
            <a:endParaRPr lang="ja-JP" altLang="en-US" sz="1400">
              <a:solidFill>
                <a:schemeClr val="bg1"/>
              </a:solidFill>
            </a:endParaRPr>
          </a:p>
        </p:txBody>
      </p:sp>
      <p:pic>
        <p:nvPicPr>
          <p:cNvPr id="3" name="図形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7" name="テキストボックス 6"/>
          <p:cNvSpPr txBox="1"/>
          <p:nvPr/>
        </p:nvSpPr>
        <p:spPr>
          <a:xfrm>
            <a:off x="-22860" y="6410325"/>
            <a:ext cx="46012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ja-JP" sz="1400"/>
              <a:t>Pixabay</a:t>
            </a:r>
            <a:r>
              <a:rPr lang="ja-JP" altLang="en-US" sz="1400"/>
              <a:t>（https://pixabay.com）</a:t>
            </a:r>
            <a:endParaRPr lang="ja-JP" altLang="en-US" sz="1400"/>
          </a:p>
        </p:txBody>
      </p:sp>
      <p:pic>
        <p:nvPicPr>
          <p:cNvPr id="17" name="図形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5435" y="6410325"/>
            <a:ext cx="393700" cy="450850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図形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875" y="85090"/>
            <a:ext cx="9120505" cy="5132070"/>
          </a:xfrm>
          <a:prstGeom prst="rect">
            <a:avLst/>
          </a:prstGeom>
        </p:spPr>
      </p:pic>
      <p:sp>
        <p:nvSpPr>
          <p:cNvPr id="4" name="テキストボックス 3"/>
          <p:cNvSpPr txBox="1"/>
          <p:nvPr/>
        </p:nvSpPr>
        <p:spPr>
          <a:xfrm>
            <a:off x="3692525" y="2208530"/>
            <a:ext cx="5097780" cy="606425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>
            <a:spAutoFit/>
          </a:bodyPr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自分の町の情報が無い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12" name="テキストボックス 11"/>
          <p:cNvSpPr txBox="1"/>
          <p:nvPr/>
        </p:nvSpPr>
        <p:spPr>
          <a:xfrm>
            <a:off x="102235" y="5306060"/>
            <a:ext cx="8207375" cy="8432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 sz="2400" b="1">
                <a:latin typeface="游ゴシック" panose="020B0400000000000000" charset="-128"/>
                <a:ea typeface="游ゴシック" panose="020B0400000000000000" charset="-128"/>
              </a:rPr>
              <a:t>【オープンデータ】</a:t>
            </a:r>
            <a:endParaRPr lang="ja-JP" altLang="en-US" sz="2400" b="1"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ja-JP" altLang="en-US" sz="2400" b="1">
                <a:latin typeface="游ゴシック" panose="020B0400000000000000" charset="-128"/>
                <a:ea typeface="游ゴシック" panose="020B0400000000000000" charset="-128"/>
              </a:rPr>
              <a:t>自分の町だけ情報を出していない</a:t>
            </a:r>
            <a:endParaRPr lang="ja-JP" altLang="en-US" sz="2400" b="1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20" name="フリーフォーム 19"/>
          <p:cNvSpPr/>
          <p:nvPr/>
        </p:nvSpPr>
        <p:spPr>
          <a:xfrm>
            <a:off x="2305685" y="844550"/>
            <a:ext cx="1386840" cy="3269615"/>
          </a:xfrm>
          <a:custGeom>
            <a:avLst/>
            <a:gdLst>
              <a:gd name="connisteX0" fmla="*/ 19050 w 1386840"/>
              <a:gd name="connsiteY0" fmla="*/ 18415 h 3269615"/>
              <a:gd name="connisteX1" fmla="*/ 1115060 w 1386840"/>
              <a:gd name="connsiteY1" fmla="*/ 0 h 3269615"/>
              <a:gd name="connisteX2" fmla="*/ 1386840 w 1386840"/>
              <a:gd name="connsiteY2" fmla="*/ 430530 h 3269615"/>
              <a:gd name="connisteX3" fmla="*/ 1171575 w 1386840"/>
              <a:gd name="connsiteY3" fmla="*/ 3269615 h 3269615"/>
              <a:gd name="connisteX4" fmla="*/ 0 w 1386840"/>
              <a:gd name="connsiteY4" fmla="*/ 3269615 h 3269615"/>
              <a:gd name="connisteX5" fmla="*/ 56515 w 1386840"/>
              <a:gd name="connsiteY5" fmla="*/ 421640 h 3269615"/>
              <a:gd name="connisteX6" fmla="*/ 19050 w 1386840"/>
              <a:gd name="connsiteY6" fmla="*/ 18415 h 326961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1386840" h="3269615">
                <a:moveTo>
                  <a:pt x="19050" y="18415"/>
                </a:moveTo>
                <a:lnTo>
                  <a:pt x="1115060" y="0"/>
                </a:lnTo>
                <a:lnTo>
                  <a:pt x="1386840" y="430530"/>
                </a:lnTo>
                <a:lnTo>
                  <a:pt x="1171575" y="3269615"/>
                </a:lnTo>
                <a:lnTo>
                  <a:pt x="0" y="3269615"/>
                </a:lnTo>
                <a:lnTo>
                  <a:pt x="56515" y="421640"/>
                </a:lnTo>
                <a:lnTo>
                  <a:pt x="19050" y="18415"/>
                </a:lnTo>
                <a:close/>
              </a:path>
            </a:pathLst>
          </a:custGeom>
          <a:solidFill>
            <a:schemeClr val="tx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cxnSp>
        <p:nvCxnSpPr>
          <p:cNvPr id="17" name="直線コネクタ 16"/>
          <p:cNvCxnSpPr/>
          <p:nvPr/>
        </p:nvCxnSpPr>
        <p:spPr>
          <a:xfrm flipH="1">
            <a:off x="2263775" y="854075"/>
            <a:ext cx="1166495" cy="3204210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コネクタ 17"/>
          <p:cNvCxnSpPr/>
          <p:nvPr/>
        </p:nvCxnSpPr>
        <p:spPr>
          <a:xfrm>
            <a:off x="2287270" y="901065"/>
            <a:ext cx="1264920" cy="3157220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pic>
        <p:nvPicPr>
          <p:cNvPr id="10" name="図形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5435" y="6410325"/>
            <a:ext cx="393700" cy="450850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図形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350" y="100330"/>
            <a:ext cx="9159875" cy="5213985"/>
          </a:xfrm>
          <a:prstGeom prst="rect">
            <a:avLst/>
          </a:prstGeom>
        </p:spPr>
      </p:pic>
      <p:sp>
        <p:nvSpPr>
          <p:cNvPr id="4" name="テキストボックス 3"/>
          <p:cNvSpPr txBox="1"/>
          <p:nvPr/>
        </p:nvSpPr>
        <p:spPr>
          <a:xfrm>
            <a:off x="1273810" y="1457325"/>
            <a:ext cx="6372225" cy="606425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>
            <a:spAutoFit/>
          </a:bodyPr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本を開くことができない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12" name="テキストボックス 11"/>
          <p:cNvSpPr txBox="1"/>
          <p:nvPr/>
        </p:nvSpPr>
        <p:spPr>
          <a:xfrm>
            <a:off x="102235" y="5306060"/>
            <a:ext cx="8207375" cy="8432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 sz="2400" b="1">
                <a:latin typeface="游ゴシック" panose="020B0400000000000000" charset="-128"/>
                <a:ea typeface="游ゴシック" panose="020B0400000000000000" charset="-128"/>
              </a:rPr>
              <a:t>【オープンデータ】</a:t>
            </a:r>
            <a:endParaRPr lang="ja-JP" altLang="en-US" sz="2400" b="1"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ja-JP" altLang="en-US" sz="2400" b="1">
                <a:latin typeface="游ゴシック" panose="020B0400000000000000" charset="-128"/>
                <a:ea typeface="游ゴシック" panose="020B0400000000000000" charset="-128"/>
              </a:rPr>
              <a:t>ファイル形式が特殊で、ファイルを開けない</a:t>
            </a:r>
            <a:endParaRPr lang="ja-JP" altLang="en-US" sz="2400" b="1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pic>
        <p:nvPicPr>
          <p:cNvPr id="10" name="図形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5435" y="6410325"/>
            <a:ext cx="393700" cy="450850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図形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9525" y="59690"/>
            <a:ext cx="9167495" cy="6111875"/>
          </a:xfrm>
          <a:prstGeom prst="rect">
            <a:avLst/>
          </a:prstGeom>
        </p:spPr>
      </p:pic>
      <p:sp>
        <p:nvSpPr>
          <p:cNvPr id="5" name="テキストボックス 4"/>
          <p:cNvSpPr txBox="1"/>
          <p:nvPr/>
        </p:nvSpPr>
        <p:spPr>
          <a:xfrm>
            <a:off x="1292225" y="2051050"/>
            <a:ext cx="6559550" cy="1581785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>
            <a:spAutoFit/>
          </a:bodyPr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今の役所の情報って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こういう不自由な図書館では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無いですか？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7" name="テキストボックス 6"/>
          <p:cNvSpPr txBox="1"/>
          <p:nvPr/>
        </p:nvSpPr>
        <p:spPr>
          <a:xfrm>
            <a:off x="-22860" y="6410325"/>
            <a:ext cx="46012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ja-JP" sz="1400"/>
              <a:t>Pixabay</a:t>
            </a:r>
            <a:r>
              <a:rPr lang="ja-JP" altLang="en-US" sz="1400"/>
              <a:t>（https://pixabay.com）</a:t>
            </a:r>
            <a:endParaRPr lang="ja-JP" altLang="en-US" sz="14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79" name="Google Shape;479;p57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0" y="1270"/>
            <a:ext cx="9144000" cy="6839585"/>
          </a:xfrm>
          <a:prstGeom prst="rect">
            <a:avLst/>
          </a:prstGeom>
          <a:noFill/>
          <a:ln>
            <a:noFill/>
          </a:ln>
        </p:spPr>
      </p:pic>
      <p:sp>
        <p:nvSpPr>
          <p:cNvPr id="483" name="Google Shape;483;p57"/>
          <p:cNvSpPr txBox="1"/>
          <p:nvPr/>
        </p:nvSpPr>
        <p:spPr>
          <a:xfrm>
            <a:off x="368838" y="3040480"/>
            <a:ext cx="8520600" cy="777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C00000"/>
                </a:solidFill>
                <a:latin typeface="游明朝 Demibold" panose="02020600000000000000" charset="-128"/>
                <a:ea typeface="游明朝 Demibold" panose="02020600000000000000" charset="-128"/>
              </a:rPr>
              <a:t>官民データ活用推進基本法</a:t>
            </a:r>
            <a:endParaRPr lang="en-US" sz="4800">
              <a:solidFill>
                <a:srgbClr val="C00000"/>
              </a:solidFill>
              <a:latin typeface="游明朝 Demibold" panose="02020600000000000000" charset="-128"/>
              <a:ea typeface="游明朝 Demibold" panose="02020600000000000000" charset="-128"/>
            </a:endParaRPr>
          </a:p>
        </p:txBody>
      </p:sp>
      <p:pic>
        <p:nvPicPr>
          <p:cNvPr id="482" name="Google Shape;482;p57"/>
          <p:cNvPicPr preferRelativeResize="0"/>
          <p:nvPr/>
        </p:nvPicPr>
        <p:blipFill>
          <a:blip r:embed="rId2"/>
          <a:stretch>
            <a:fillRect/>
          </a:stretch>
        </p:blipFill>
        <p:spPr>
          <a:xfrm rot="-7">
            <a:off x="2570825" y="166905"/>
            <a:ext cx="3489901" cy="1962117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図形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図形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50" y="74930"/>
            <a:ext cx="9147810" cy="6102985"/>
          </a:xfrm>
          <a:prstGeom prst="rect">
            <a:avLst/>
          </a:prstGeom>
        </p:spPr>
      </p:pic>
      <p:sp>
        <p:nvSpPr>
          <p:cNvPr id="5" name="テキストボックス 4"/>
          <p:cNvSpPr txBox="1"/>
          <p:nvPr/>
        </p:nvSpPr>
        <p:spPr>
          <a:xfrm>
            <a:off x="1292225" y="2051050"/>
            <a:ext cx="6559550" cy="1216025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>
            <a:spAutoFit/>
          </a:bodyPr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不自由な役所の情報を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オープンデータで</a:t>
            </a:r>
            <a:r>
              <a:rPr lang="ja-JP" altLang="en-US" sz="4000" b="1">
                <a:solidFill>
                  <a:schemeClr val="accent2">
                    <a:lumMod val="60000"/>
                    <a:lumOff val="40000"/>
                  </a:schemeClr>
                </a:solidFill>
                <a:latin typeface="游ゴシック" panose="020B0400000000000000" charset="-128"/>
                <a:ea typeface="游ゴシック" panose="020B0400000000000000" charset="-128"/>
              </a:rPr>
              <a:t>開放</a:t>
            </a: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しましょう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7" name="テキストボックス 6"/>
          <p:cNvSpPr txBox="1"/>
          <p:nvPr/>
        </p:nvSpPr>
        <p:spPr>
          <a:xfrm>
            <a:off x="-22860" y="6410325"/>
            <a:ext cx="46012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ja-JP" sz="1400"/>
              <a:t>Pixabay</a:t>
            </a:r>
            <a:r>
              <a:rPr lang="ja-JP" altLang="en-US" sz="1400"/>
              <a:t>（https://pixabay.com）</a:t>
            </a:r>
            <a:endParaRPr lang="ja-JP" altLang="en-US" sz="1400"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テキストボックス 4"/>
          <p:cNvSpPr txBox="1"/>
          <p:nvPr/>
        </p:nvSpPr>
        <p:spPr>
          <a:xfrm>
            <a:off x="718185" y="2303780"/>
            <a:ext cx="7833360" cy="12198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ja-JP" altLang="en-US" sz="3600" b="1">
                <a:latin typeface="游ゴシック" panose="020B0400000000000000" charset="-128"/>
                <a:ea typeface="游ゴシック" panose="020B0400000000000000" charset="-128"/>
              </a:rPr>
              <a:t>また、</a:t>
            </a:r>
            <a:endParaRPr lang="ja-JP" altLang="en-US" sz="36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3600" b="1">
                <a:latin typeface="游ゴシック" panose="020B0400000000000000" charset="-128"/>
                <a:ea typeface="游ゴシック" panose="020B0400000000000000" charset="-128"/>
              </a:rPr>
              <a:t>こういう職員さんもいます</a:t>
            </a:r>
            <a:endParaRPr lang="ja-JP" altLang="en-US" sz="3600" b="1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四角形 1"/>
          <p:cNvSpPr/>
          <p:nvPr/>
        </p:nvSpPr>
        <p:spPr>
          <a:xfrm>
            <a:off x="0" y="67945"/>
            <a:ext cx="9138920" cy="64376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pic>
        <p:nvPicPr>
          <p:cNvPr id="5" name="コンテンツプレースホルダ 3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4717415" y="112395"/>
            <a:ext cx="4432935" cy="6637020"/>
          </a:xfrm>
          <a:prstGeom prst="rect">
            <a:avLst/>
          </a:prstGeom>
        </p:spPr>
      </p:pic>
      <p:sp>
        <p:nvSpPr>
          <p:cNvPr id="6" name="フリーフォーム 5"/>
          <p:cNvSpPr/>
          <p:nvPr/>
        </p:nvSpPr>
        <p:spPr>
          <a:xfrm flipH="1">
            <a:off x="1292860" y="156210"/>
            <a:ext cx="5133340" cy="4953635"/>
          </a:xfrm>
          <a:custGeom>
            <a:avLst/>
            <a:gdLst>
              <a:gd name="connsiteX0" fmla="*/ 3035 w 8084"/>
              <a:gd name="connsiteY0" fmla="*/ 5317 h 7801"/>
              <a:gd name="connsiteX1" fmla="*/ 2273 w 8084"/>
              <a:gd name="connsiteY1" fmla="*/ 6331 h 7801"/>
              <a:gd name="connsiteX2" fmla="*/ 3259 w 8084"/>
              <a:gd name="connsiteY2" fmla="*/ 6230 h 7801"/>
              <a:gd name="connsiteX3" fmla="*/ 3156 w 8084"/>
              <a:gd name="connsiteY3" fmla="*/ 7784 h 7801"/>
              <a:gd name="connsiteX4" fmla="*/ 4017 w 8084"/>
              <a:gd name="connsiteY4" fmla="*/ 6647 h 7801"/>
              <a:gd name="connsiteX5" fmla="*/ 4429 w 8084"/>
              <a:gd name="connsiteY5" fmla="*/ 7801 h 7801"/>
              <a:gd name="connsiteX6" fmla="*/ 4859 w 8084"/>
              <a:gd name="connsiteY6" fmla="*/ 6583 h 7801"/>
              <a:gd name="connsiteX7" fmla="*/ 5639 w 8084"/>
              <a:gd name="connsiteY7" fmla="*/ 7419 h 7801"/>
              <a:gd name="connsiteX8" fmla="*/ 5905 w 8084"/>
              <a:gd name="connsiteY8" fmla="*/ 6056 h 7801"/>
              <a:gd name="connsiteX9" fmla="*/ 6782 w 8084"/>
              <a:gd name="connsiteY9" fmla="*/ 7076 h 7801"/>
              <a:gd name="connsiteX10" fmla="*/ 6517 w 8084"/>
              <a:gd name="connsiteY10" fmla="*/ 5708 h 7801"/>
              <a:gd name="connsiteX11" fmla="*/ 7724 w 8084"/>
              <a:gd name="connsiteY11" fmla="*/ 5983 h 7801"/>
              <a:gd name="connsiteX12" fmla="*/ 6843 w 8084"/>
              <a:gd name="connsiteY12" fmla="*/ 5040 h 7801"/>
              <a:gd name="connsiteX13" fmla="*/ 8084 w 8084"/>
              <a:gd name="connsiteY13" fmla="*/ 4653 h 7801"/>
              <a:gd name="connsiteX14" fmla="*/ 6923 w 8084"/>
              <a:gd name="connsiteY14" fmla="*/ 3752 h 7801"/>
              <a:gd name="connsiteX15" fmla="*/ 8084 w 8084"/>
              <a:gd name="connsiteY15" fmla="*/ 3174 h 7801"/>
              <a:gd name="connsiteX16" fmla="*/ 6817 w 8084"/>
              <a:gd name="connsiteY16" fmla="*/ 2643 h 7801"/>
              <a:gd name="connsiteX17" fmla="*/ 7717 w 8084"/>
              <a:gd name="connsiteY17" fmla="*/ 1816 h 7801"/>
              <a:gd name="connsiteX18" fmla="*/ 6664 w 8084"/>
              <a:gd name="connsiteY18" fmla="*/ 1841 h 7801"/>
              <a:gd name="connsiteX19" fmla="*/ 6782 w 8084"/>
              <a:gd name="connsiteY19" fmla="*/ 430 h 7801"/>
              <a:gd name="connsiteX20" fmla="*/ 5900 w 8084"/>
              <a:gd name="connsiteY20" fmla="*/ 1116 h 7801"/>
              <a:gd name="connsiteX21" fmla="*/ 5560 w 8084"/>
              <a:gd name="connsiteY21" fmla="*/ 0 h 7801"/>
              <a:gd name="connsiteX22" fmla="*/ 4939 w 8084"/>
              <a:gd name="connsiteY22" fmla="*/ 987 h 7801"/>
              <a:gd name="connsiteX23" fmla="*/ 4239 w 8084"/>
              <a:gd name="connsiteY23" fmla="*/ 65 h 7801"/>
              <a:gd name="connsiteX24" fmla="*/ 4017 w 8084"/>
              <a:gd name="connsiteY24" fmla="*/ 1136 h 7801"/>
              <a:gd name="connsiteX25" fmla="*/ 2857 w 8084"/>
              <a:gd name="connsiteY25" fmla="*/ 751 h 7801"/>
              <a:gd name="connsiteX26" fmla="*/ 3208 w 8084"/>
              <a:gd name="connsiteY26" fmla="*/ 2145 h 7801"/>
              <a:gd name="connsiteX27" fmla="*/ 2074 w 8084"/>
              <a:gd name="connsiteY27" fmla="*/ 1952 h 7801"/>
              <a:gd name="connsiteX28" fmla="*/ 2857 w 8084"/>
              <a:gd name="connsiteY28" fmla="*/ 3174 h 7801"/>
              <a:gd name="connsiteX29" fmla="*/ 0 w 8084"/>
              <a:gd name="connsiteY29" fmla="*/ 3484 h 7801"/>
              <a:gd name="connsiteX30" fmla="*/ 2916 w 8084"/>
              <a:gd name="connsiteY30" fmla="*/ 4182 h 7801"/>
              <a:gd name="connsiteX31" fmla="*/ 1894 w 8084"/>
              <a:gd name="connsiteY31" fmla="*/ 5146 h 7801"/>
              <a:gd name="connsiteX32" fmla="*/ 3035 w 8084"/>
              <a:gd name="connsiteY32" fmla="*/ 5317 h 7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8084" h="7801">
                <a:moveTo>
                  <a:pt x="3035" y="5317"/>
                </a:moveTo>
                <a:lnTo>
                  <a:pt x="2273" y="6331"/>
                </a:lnTo>
                <a:lnTo>
                  <a:pt x="3259" y="6230"/>
                </a:lnTo>
                <a:lnTo>
                  <a:pt x="3156" y="7784"/>
                </a:lnTo>
                <a:lnTo>
                  <a:pt x="4017" y="6647"/>
                </a:lnTo>
                <a:lnTo>
                  <a:pt x="4429" y="7801"/>
                </a:lnTo>
                <a:lnTo>
                  <a:pt x="4859" y="6583"/>
                </a:lnTo>
                <a:lnTo>
                  <a:pt x="5639" y="7419"/>
                </a:lnTo>
                <a:lnTo>
                  <a:pt x="5905" y="6056"/>
                </a:lnTo>
                <a:lnTo>
                  <a:pt x="6782" y="7076"/>
                </a:lnTo>
                <a:lnTo>
                  <a:pt x="6517" y="5708"/>
                </a:lnTo>
                <a:lnTo>
                  <a:pt x="7724" y="5983"/>
                </a:lnTo>
                <a:lnTo>
                  <a:pt x="6843" y="5040"/>
                </a:lnTo>
                <a:lnTo>
                  <a:pt x="8084" y="4653"/>
                </a:lnTo>
                <a:lnTo>
                  <a:pt x="6923" y="3752"/>
                </a:lnTo>
                <a:lnTo>
                  <a:pt x="8084" y="3174"/>
                </a:lnTo>
                <a:lnTo>
                  <a:pt x="6817" y="2643"/>
                </a:lnTo>
                <a:lnTo>
                  <a:pt x="7717" y="1816"/>
                </a:lnTo>
                <a:lnTo>
                  <a:pt x="6664" y="1841"/>
                </a:lnTo>
                <a:lnTo>
                  <a:pt x="6782" y="430"/>
                </a:lnTo>
                <a:lnTo>
                  <a:pt x="5900" y="1116"/>
                </a:lnTo>
                <a:lnTo>
                  <a:pt x="5560" y="0"/>
                </a:lnTo>
                <a:lnTo>
                  <a:pt x="4939" y="987"/>
                </a:lnTo>
                <a:lnTo>
                  <a:pt x="4239" y="65"/>
                </a:lnTo>
                <a:lnTo>
                  <a:pt x="4017" y="1136"/>
                </a:lnTo>
                <a:lnTo>
                  <a:pt x="2857" y="751"/>
                </a:lnTo>
                <a:lnTo>
                  <a:pt x="3208" y="2145"/>
                </a:lnTo>
                <a:lnTo>
                  <a:pt x="2074" y="1952"/>
                </a:lnTo>
                <a:lnTo>
                  <a:pt x="2857" y="3174"/>
                </a:lnTo>
                <a:lnTo>
                  <a:pt x="0" y="3484"/>
                </a:lnTo>
                <a:lnTo>
                  <a:pt x="2916" y="4182"/>
                </a:lnTo>
                <a:lnTo>
                  <a:pt x="1894" y="5146"/>
                </a:lnTo>
                <a:lnTo>
                  <a:pt x="3035" y="5317"/>
                </a:lnTo>
                <a:close/>
              </a:path>
            </a:pathLst>
          </a:cu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ja-JP" altLang="en-US"/>
          </a:p>
        </p:txBody>
      </p:sp>
      <p:sp>
        <p:nvSpPr>
          <p:cNvPr id="7" name="テキストボックス 6"/>
          <p:cNvSpPr txBox="1"/>
          <p:nvPr/>
        </p:nvSpPr>
        <p:spPr>
          <a:xfrm>
            <a:off x="2302510" y="1146175"/>
            <a:ext cx="1913890" cy="453961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ja-JP" altLang="en-US" sz="2800">
                <a:latin typeface="游明朝 Demibold" panose="02020600000000000000" charset="-128"/>
                <a:ea typeface="游明朝 Demibold" panose="02020600000000000000" charset="-128"/>
              </a:rPr>
              <a:t>オープンデータ</a:t>
            </a:r>
            <a:endParaRPr lang="ja-JP" altLang="en-US" sz="2800">
              <a:latin typeface="游明朝 Demibold" panose="02020600000000000000" charset="-128"/>
              <a:ea typeface="游明朝 Demibold" panose="02020600000000000000" charset="-128"/>
            </a:endParaRPr>
          </a:p>
          <a:p>
            <a:r>
              <a:rPr lang="ja-JP" altLang="en-US" sz="2800">
                <a:latin typeface="游明朝 Demibold" panose="02020600000000000000" charset="-128"/>
                <a:ea typeface="游明朝 Demibold" panose="02020600000000000000" charset="-128"/>
              </a:rPr>
              <a:t>するのに</a:t>
            </a:r>
            <a:endParaRPr lang="ja-JP" altLang="en-US" sz="2800">
              <a:latin typeface="游明朝 Demibold" panose="02020600000000000000" charset="-128"/>
              <a:ea typeface="游明朝 Demibold" panose="02020600000000000000" charset="-128"/>
            </a:endParaRPr>
          </a:p>
          <a:p>
            <a:r>
              <a:rPr lang="ja-JP" altLang="en-US" sz="2800">
                <a:latin typeface="游明朝 Demibold" panose="02020600000000000000" charset="-128"/>
                <a:ea typeface="游明朝 Demibold" panose="02020600000000000000" charset="-128"/>
              </a:rPr>
              <a:t>お金かかるだろ！</a:t>
            </a:r>
            <a:endParaRPr lang="ja-JP" altLang="en-US" sz="2800">
              <a:latin typeface="游明朝 Demibold" panose="02020600000000000000" charset="-128"/>
              <a:ea typeface="游明朝 Demibold" panose="02020600000000000000" charset="-128"/>
            </a:endParaRPr>
          </a:p>
          <a:p>
            <a:r>
              <a:rPr lang="ja-JP" altLang="en-US" sz="2800">
                <a:latin typeface="游明朝 Demibold" panose="02020600000000000000" charset="-128"/>
                <a:ea typeface="游明朝 Demibold" panose="02020600000000000000" charset="-128"/>
              </a:rPr>
              <a:t>予算ないよ！</a:t>
            </a:r>
            <a:endParaRPr lang="ja-JP" altLang="en-US" sz="2800">
              <a:latin typeface="游明朝 Demibold" panose="02020600000000000000" charset="-128"/>
              <a:ea typeface="游明朝 Demibold" panose="02020600000000000000" charset="-128"/>
            </a:endParaRPr>
          </a:p>
        </p:txBody>
      </p:sp>
      <p:pic>
        <p:nvPicPr>
          <p:cNvPr id="9" name="コンテンツプレースホルダ 8"/>
          <p:cNvPicPr>
            <a:picLocks noChangeAspect="1"/>
          </p:cNvPicPr>
          <p:nvPr>
            <p:ph/>
          </p:nvPr>
        </p:nvPicPr>
        <p:blipFill>
          <a:blip r:embed="rId2"/>
          <a:stretch>
            <a:fillRect/>
          </a:stretch>
        </p:blipFill>
        <p:spPr>
          <a:xfrm>
            <a:off x="8399780" y="6607175"/>
            <a:ext cx="736600" cy="279400"/>
          </a:xfrm>
          <a:prstGeom prst="rect">
            <a:avLst/>
          </a:prstGeom>
        </p:spPr>
      </p:pic>
      <p:sp>
        <p:nvSpPr>
          <p:cNvPr id="4" name="テキストボックス 3"/>
          <p:cNvSpPr txBox="1"/>
          <p:nvPr/>
        </p:nvSpPr>
        <p:spPr>
          <a:xfrm>
            <a:off x="-22860" y="6410325"/>
            <a:ext cx="46012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ja-JP" sz="1400"/>
              <a:t>Pixabay</a:t>
            </a:r>
            <a:r>
              <a:rPr lang="ja-JP" altLang="en-US" sz="1400"/>
              <a:t>（https://pixabay.com）</a:t>
            </a:r>
            <a:endParaRPr lang="ja-JP" altLang="en-US" sz="14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図形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10" y="80010"/>
            <a:ext cx="4536440" cy="6348730"/>
          </a:xfrm>
          <a:prstGeom prst="rect">
            <a:avLst/>
          </a:prstGeom>
        </p:spPr>
      </p:pic>
      <p:sp>
        <p:nvSpPr>
          <p:cNvPr id="4" name="角丸四角形吹き出し 3"/>
          <p:cNvSpPr/>
          <p:nvPr/>
        </p:nvSpPr>
        <p:spPr>
          <a:xfrm>
            <a:off x="5039995" y="279400"/>
            <a:ext cx="2773680" cy="4272280"/>
          </a:xfrm>
          <a:prstGeom prst="wedgeRoundRectCallout">
            <a:avLst>
              <a:gd name="adj1" fmla="val -79212"/>
              <a:gd name="adj2" fmla="val 23305"/>
              <a:gd name="adj3" fmla="val 16667"/>
            </a:avLst>
          </a:prstGeom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eaVert" rtlCol="0" anchor="ctr"/>
          <a:p>
            <a:pPr algn="l"/>
            <a:r>
              <a:rPr lang="ja-JP" altLang="en-US" sz="3600">
                <a:latin typeface="UD デジタル 教科書体 NP-B" panose="02020700000000000000" charset="-128"/>
                <a:ea typeface="UD デジタル 教科書体 NP-B" panose="02020700000000000000" charset="-128"/>
              </a:rPr>
              <a:t>オープンデータを</a:t>
            </a:r>
            <a:endParaRPr lang="ja-JP" altLang="en-US" sz="3600">
              <a:latin typeface="UD デジタル 教科書体 NP-B" panose="02020700000000000000" charset="-128"/>
              <a:ea typeface="UD デジタル 教科書体 NP-B" panose="02020700000000000000" charset="-128"/>
            </a:endParaRPr>
          </a:p>
          <a:p>
            <a:pPr algn="l"/>
            <a:r>
              <a:rPr lang="ja-JP" altLang="en-US" sz="3600">
                <a:latin typeface="UD デジタル 教科書体 NP-B" panose="02020700000000000000" charset="-128"/>
                <a:ea typeface="UD デジタル 教科書体 NP-B" panose="02020700000000000000" charset="-128"/>
              </a:rPr>
              <a:t>始めるのに</a:t>
            </a:r>
            <a:endParaRPr lang="ja-JP" altLang="en-US" sz="3600">
              <a:latin typeface="UD デジタル 教科書体 NP-B" panose="02020700000000000000" charset="-128"/>
              <a:ea typeface="UD デジタル 教科書体 NP-B" panose="02020700000000000000" charset="-128"/>
            </a:endParaRPr>
          </a:p>
          <a:p>
            <a:pPr algn="l"/>
            <a:r>
              <a:rPr lang="ja-JP" altLang="en-US" sz="3600">
                <a:latin typeface="UD デジタル 教科書体 NP-B" panose="02020700000000000000" charset="-128"/>
                <a:ea typeface="UD デジタル 教科書体 NP-B" panose="02020700000000000000" charset="-128"/>
              </a:rPr>
              <a:t>新たな予算は</a:t>
            </a:r>
            <a:endParaRPr lang="ja-JP" altLang="en-US" sz="3600">
              <a:latin typeface="UD デジタル 教科書体 NP-B" panose="02020700000000000000" charset="-128"/>
              <a:ea typeface="UD デジタル 教科書体 NP-B" panose="02020700000000000000" charset="-128"/>
            </a:endParaRPr>
          </a:p>
          <a:p>
            <a:pPr algn="l"/>
            <a:r>
              <a:rPr lang="ja-JP" altLang="en-US" sz="3600">
                <a:latin typeface="UD デジタル 教科書体 NP-B" panose="02020700000000000000" charset="-128"/>
                <a:ea typeface="UD デジタル 教科書体 NP-B" panose="02020700000000000000" charset="-128"/>
              </a:rPr>
              <a:t>必要ありません！</a:t>
            </a:r>
            <a:endParaRPr lang="ja-JP" altLang="en-US" sz="3600">
              <a:latin typeface="UD デジタル 教科書体 NP-B" panose="02020700000000000000" charset="-128"/>
              <a:ea typeface="UD デジタル 教科書体 NP-B" panose="020207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6" name="テキストボックス 5"/>
          <p:cNvSpPr txBox="1"/>
          <p:nvPr/>
        </p:nvSpPr>
        <p:spPr>
          <a:xfrm>
            <a:off x="3810" y="6111875"/>
            <a:ext cx="4907280" cy="316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sz="140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</a:rPr>
              <a:t>フリー素材ぱくたそ（www.pakutaso.com）</a:t>
            </a:r>
            <a:endParaRPr sz="140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図形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55" y="86360"/>
            <a:ext cx="9145270" cy="6249670"/>
          </a:xfrm>
          <a:prstGeom prst="rect">
            <a:avLst/>
          </a:prstGeom>
        </p:spPr>
      </p:pic>
      <p:sp>
        <p:nvSpPr>
          <p:cNvPr id="4" name="テキストボックス 3"/>
          <p:cNvSpPr txBox="1"/>
          <p:nvPr/>
        </p:nvSpPr>
        <p:spPr>
          <a:xfrm>
            <a:off x="946785" y="1704340"/>
            <a:ext cx="7329170" cy="1581785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>
            <a:spAutoFit/>
          </a:bodyPr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行政には、もうすでに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図書館（ホームページ）が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ありますよね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7" name="テキストボックス 6"/>
          <p:cNvSpPr txBox="1"/>
          <p:nvPr/>
        </p:nvSpPr>
        <p:spPr>
          <a:xfrm>
            <a:off x="-22860" y="6410325"/>
            <a:ext cx="46012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ja-JP" sz="1400"/>
              <a:t>Pixabay</a:t>
            </a:r>
            <a:r>
              <a:rPr lang="ja-JP" altLang="en-US" sz="1400"/>
              <a:t>（https://pixabay.com）</a:t>
            </a:r>
            <a:endParaRPr lang="ja-JP" altLang="en-US" sz="1400"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図形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55" y="86360"/>
            <a:ext cx="9145270" cy="6249670"/>
          </a:xfrm>
          <a:prstGeom prst="rect">
            <a:avLst/>
          </a:prstGeom>
        </p:spPr>
      </p:pic>
      <p:sp>
        <p:nvSpPr>
          <p:cNvPr id="7" name="テキストボックス 6"/>
          <p:cNvSpPr txBox="1"/>
          <p:nvPr/>
        </p:nvSpPr>
        <p:spPr>
          <a:xfrm>
            <a:off x="-22860" y="6410325"/>
            <a:ext cx="46012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ja-JP" sz="1400"/>
              <a:t>Pixabay</a:t>
            </a:r>
            <a:r>
              <a:rPr lang="ja-JP" altLang="en-US" sz="1400"/>
              <a:t>（https://pixabay.com）</a:t>
            </a:r>
            <a:endParaRPr lang="ja-JP" altLang="en-US" sz="1400"/>
          </a:p>
        </p:txBody>
      </p:sp>
      <p:sp>
        <p:nvSpPr>
          <p:cNvPr id="4" name="テキストボックス 3"/>
          <p:cNvSpPr txBox="1"/>
          <p:nvPr/>
        </p:nvSpPr>
        <p:spPr>
          <a:xfrm>
            <a:off x="946785" y="1704340"/>
            <a:ext cx="7329170" cy="1703705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>
            <a:spAutoFit/>
          </a:bodyPr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図書館（ホームページ）の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情報を</a:t>
            </a:r>
            <a:r>
              <a:rPr lang="ja-JP" altLang="en-US" sz="4000" b="1">
                <a:solidFill>
                  <a:schemeClr val="accent2">
                    <a:lumMod val="60000"/>
                    <a:lumOff val="40000"/>
                  </a:schemeClr>
                </a:solidFill>
                <a:latin typeface="游ゴシック" panose="020B0400000000000000" charset="-128"/>
                <a:ea typeface="游ゴシック" panose="020B0400000000000000" charset="-128"/>
              </a:rPr>
              <a:t>オープン（開放）</a:t>
            </a: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に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するだけです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図形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10" y="91440"/>
            <a:ext cx="9149715" cy="6099810"/>
          </a:xfrm>
          <a:prstGeom prst="rect">
            <a:avLst/>
          </a:prstGeom>
        </p:spPr>
      </p:pic>
      <p:sp>
        <p:nvSpPr>
          <p:cNvPr id="7" name="テキストボックス 6"/>
          <p:cNvSpPr txBox="1"/>
          <p:nvPr/>
        </p:nvSpPr>
        <p:spPr>
          <a:xfrm>
            <a:off x="568325" y="1668780"/>
            <a:ext cx="4126230" cy="14706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44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情報をオープンにする方法</a:t>
            </a:r>
            <a:endParaRPr lang="ja-JP" altLang="en-US" sz="44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6" name="テキストボックス 5"/>
          <p:cNvSpPr txBox="1"/>
          <p:nvPr/>
        </p:nvSpPr>
        <p:spPr>
          <a:xfrm>
            <a:off x="3810" y="6121400"/>
            <a:ext cx="4907280" cy="316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sz="140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</a:rPr>
              <a:t>フリー素材ぱくたそ（www.pakutaso.com）</a:t>
            </a:r>
            <a:endParaRPr sz="140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図形 2"/>
          <p:cNvPicPr>
            <a:picLocks noChangeAspect="1"/>
          </p:cNvPicPr>
          <p:nvPr/>
        </p:nvPicPr>
        <p:blipFill>
          <a:blip r:embed="rId1"/>
          <a:srcRect b="11509"/>
          <a:stretch>
            <a:fillRect/>
          </a:stretch>
        </p:blipFill>
        <p:spPr>
          <a:xfrm>
            <a:off x="-635" y="124460"/>
            <a:ext cx="9133205" cy="6122670"/>
          </a:xfrm>
          <a:prstGeom prst="rect">
            <a:avLst/>
          </a:prstGeom>
        </p:spPr>
      </p:pic>
      <p:sp>
        <p:nvSpPr>
          <p:cNvPr id="7" name="テキストボックス 6"/>
          <p:cNvSpPr txBox="1"/>
          <p:nvPr/>
        </p:nvSpPr>
        <p:spPr>
          <a:xfrm>
            <a:off x="79375" y="6247130"/>
            <a:ext cx="8973820" cy="4673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 sz="1200">
                <a:latin typeface="游ゴシック" panose="020B0400000000000000" charset="-128"/>
                <a:ea typeface="游ゴシック" panose="020B0400000000000000" charset="-128"/>
              </a:rPr>
              <a:t>引用：北海道森町のホームページ（http://www.town.hokkaido-mori.lg.jp/bunya/morimachi/）</a:t>
            </a:r>
            <a:endParaRPr lang="ja-JP" altLang="en-US" sz="1200"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en-US" altLang="ja-JP" sz="1200">
                <a:latin typeface="游ゴシック" panose="020B0400000000000000" charset="-128"/>
                <a:ea typeface="游ゴシック" panose="020B0400000000000000" charset="-128"/>
              </a:rPr>
              <a:t>※</a:t>
            </a:r>
            <a:r>
              <a:rPr lang="ja-JP" altLang="en-US" sz="1200">
                <a:latin typeface="游ゴシック" panose="020B0400000000000000" charset="-128"/>
                <a:ea typeface="游ゴシック" panose="020B0400000000000000" charset="-128"/>
              </a:rPr>
              <a:t>各自、説明したい市町村のホームページで、写真のあるページに置き換えてください。</a:t>
            </a:r>
            <a:endParaRPr lang="ja-JP" altLang="en-US" sz="1200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4" name="図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203440" y="3711575"/>
            <a:ext cx="1688465" cy="633730"/>
          </a:xfrm>
          <a:prstGeom prst="rect">
            <a:avLst/>
          </a:prstGeom>
        </p:spPr>
      </p:pic>
      <p:sp>
        <p:nvSpPr>
          <p:cNvPr id="5" name="角丸四角形吹き出し 4"/>
          <p:cNvSpPr/>
          <p:nvPr/>
        </p:nvSpPr>
        <p:spPr>
          <a:xfrm>
            <a:off x="6219825" y="1683385"/>
            <a:ext cx="2735580" cy="1350010"/>
          </a:xfrm>
          <a:prstGeom prst="wedgeRoundRectCallout">
            <a:avLst>
              <a:gd name="adj1" fmla="val 20496"/>
              <a:gd name="adj2" fmla="val 100423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ja-JP" altLang="en-US" sz="2000" b="1">
                <a:latin typeface="游ゴシック" panose="020B0400000000000000" charset="-128"/>
                <a:ea typeface="游ゴシック" panose="020B0400000000000000" charset="-128"/>
              </a:rPr>
              <a:t>ホームページに</a:t>
            </a:r>
            <a:endParaRPr lang="ja-JP" altLang="en-US" sz="20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2000" b="1">
                <a:latin typeface="游ゴシック" panose="020B0400000000000000" charset="-128"/>
                <a:ea typeface="游ゴシック" panose="020B0400000000000000" charset="-128"/>
              </a:rPr>
              <a:t>「</a:t>
            </a:r>
            <a:r>
              <a:rPr lang="en-US" altLang="ja-JP" sz="2000" b="1">
                <a:latin typeface="游ゴシック" panose="020B0400000000000000" charset="-128"/>
                <a:ea typeface="游ゴシック" panose="020B0400000000000000" charset="-128"/>
              </a:rPr>
              <a:t>CC-BY</a:t>
            </a:r>
            <a:r>
              <a:rPr lang="ja-JP" altLang="en-US" sz="2000" b="1">
                <a:latin typeface="游ゴシック" panose="020B0400000000000000" charset="-128"/>
                <a:ea typeface="游ゴシック" panose="020B0400000000000000" charset="-128"/>
              </a:rPr>
              <a:t>」マークを</a:t>
            </a:r>
            <a:endParaRPr lang="ja-JP" altLang="en-US" sz="20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2000" b="1">
                <a:latin typeface="游ゴシック" panose="020B0400000000000000" charset="-128"/>
                <a:ea typeface="游ゴシック" panose="020B0400000000000000" charset="-128"/>
              </a:rPr>
              <a:t>つける</a:t>
            </a:r>
            <a:endParaRPr lang="ja-JP" altLang="en-US" sz="2000" b="1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テキストボックス 6"/>
          <p:cNvSpPr txBox="1"/>
          <p:nvPr/>
        </p:nvSpPr>
        <p:spPr>
          <a:xfrm>
            <a:off x="2508885" y="2766060"/>
            <a:ext cx="4126230" cy="10572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60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</a:rPr>
              <a:t>以上</a:t>
            </a:r>
            <a:endParaRPr lang="ja-JP" altLang="en-US" sz="60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テキストボックス 6"/>
          <p:cNvSpPr txBox="1"/>
          <p:nvPr/>
        </p:nvSpPr>
        <p:spPr>
          <a:xfrm>
            <a:off x="2508885" y="2766060"/>
            <a:ext cx="4126230" cy="10572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60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</a:rPr>
              <a:t>簡単ですね</a:t>
            </a:r>
            <a:endParaRPr lang="ja-JP" altLang="en-US" sz="60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83" name="Google Shape;483;p57"/>
          <p:cNvSpPr txBox="1"/>
          <p:nvPr/>
        </p:nvSpPr>
        <p:spPr>
          <a:xfrm>
            <a:off x="311785" y="2384425"/>
            <a:ext cx="8520430" cy="149923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C00000"/>
                </a:solidFill>
                <a:latin typeface="游明朝 Demibold" panose="02020600000000000000" charset="-128"/>
                <a:ea typeface="游明朝 Demibold" panose="02020600000000000000" charset="-128"/>
              </a:rPr>
              <a:t>官民データ活用推進基本法</a:t>
            </a:r>
            <a:endParaRPr lang="en-US" sz="4000">
              <a:solidFill>
                <a:srgbClr val="C00000"/>
              </a:solidFill>
              <a:latin typeface="游明朝 Demibold" panose="02020600000000000000" charset="-128"/>
              <a:ea typeface="游明朝 Demibold" panose="02020600000000000000" charset="-128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4000">
                <a:solidFill>
                  <a:srgbClr val="C00000"/>
                </a:solidFill>
                <a:latin typeface="游明朝 Demibold" panose="02020600000000000000" charset="-128"/>
                <a:ea typeface="游明朝 Demibold" panose="02020600000000000000" charset="-128"/>
              </a:rPr>
              <a:t>（略して「官デ法」）</a:t>
            </a:r>
            <a:endParaRPr lang="ja-JP" altLang="en-US" sz="4000">
              <a:solidFill>
                <a:srgbClr val="C00000"/>
              </a:solidFill>
              <a:latin typeface="游明朝 Demibold" panose="02020600000000000000" charset="-128"/>
              <a:ea typeface="游明朝 Demibold" panose="02020600000000000000" charset="-128"/>
            </a:endParaRPr>
          </a:p>
        </p:txBody>
      </p:sp>
      <p:pic>
        <p:nvPicPr>
          <p:cNvPr id="3" name="図形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図形 2"/>
          <p:cNvPicPr>
            <a:picLocks noChangeAspect="1"/>
          </p:cNvPicPr>
          <p:nvPr/>
        </p:nvPicPr>
        <p:blipFill>
          <a:blip r:embed="rId1"/>
          <a:srcRect l="-222" t="250" r="222" b="14485"/>
          <a:stretch>
            <a:fillRect/>
          </a:stretch>
        </p:blipFill>
        <p:spPr>
          <a:xfrm>
            <a:off x="422910" y="102870"/>
            <a:ext cx="8299450" cy="6287135"/>
          </a:xfrm>
          <a:prstGeom prst="rect">
            <a:avLst/>
          </a:prstGeom>
        </p:spPr>
      </p:pic>
      <p:sp>
        <p:nvSpPr>
          <p:cNvPr id="7" name="テキストボックス 6"/>
          <p:cNvSpPr txBox="1"/>
          <p:nvPr/>
        </p:nvSpPr>
        <p:spPr>
          <a:xfrm>
            <a:off x="247015" y="2270760"/>
            <a:ext cx="8650605" cy="2069465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もうすこし利用者に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わかりやすくしようと思えば、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オープンデータに関するページや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利用規約が必要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4" name="テキストボックス 3"/>
          <p:cNvSpPr txBox="1"/>
          <p:nvPr/>
        </p:nvSpPr>
        <p:spPr>
          <a:xfrm>
            <a:off x="79375" y="6362700"/>
            <a:ext cx="8973820" cy="2844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 sz="1200">
                <a:latin typeface="游ゴシック" panose="020B0400000000000000" charset="-128"/>
                <a:ea typeface="游ゴシック" panose="020B0400000000000000" charset="-128"/>
              </a:rPr>
              <a:t>引用：北海道森町のホームページ（http://www.town.hokkaido-mori.lg.jp/docs/2014101000041/）</a:t>
            </a:r>
            <a:endParaRPr lang="ja-JP" altLang="en-US" sz="1200">
              <a:latin typeface="游ゴシック" panose="020B0400000000000000" charset="-128"/>
              <a:ea typeface="游ゴシック" panose="020B0400000000000000" charset="-128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3" name="四角形 2"/>
          <p:cNvSpPr/>
          <p:nvPr/>
        </p:nvSpPr>
        <p:spPr>
          <a:xfrm>
            <a:off x="0" y="67945"/>
            <a:ext cx="9138920" cy="643763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sp>
        <p:nvSpPr>
          <p:cNvPr id="7" name="テキストボックス 6"/>
          <p:cNvSpPr txBox="1"/>
          <p:nvPr/>
        </p:nvSpPr>
        <p:spPr>
          <a:xfrm>
            <a:off x="716915" y="1913890"/>
            <a:ext cx="7686040" cy="28860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60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</a:rPr>
              <a:t>オープンデータは</a:t>
            </a:r>
            <a:endParaRPr lang="ja-JP" altLang="en-US" sz="60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</a:endParaRPr>
          </a:p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6000" b="1">
                <a:solidFill>
                  <a:srgbClr val="C00000"/>
                </a:solidFill>
                <a:latin typeface="游ゴシック" panose="020B0400000000000000" charset="-128"/>
                <a:ea typeface="游ゴシック" panose="020B0400000000000000" charset="-128"/>
              </a:rPr>
              <a:t>予算ゼロ</a:t>
            </a:r>
            <a:r>
              <a:rPr lang="ja-JP" altLang="en-US" sz="60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</a:rPr>
              <a:t>で行うことができます</a:t>
            </a:r>
            <a:endParaRPr lang="ja-JP" altLang="en-US" sz="60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コンテンツプレースホルダ 8"/>
          <p:cNvPicPr>
            <a:picLocks noChangeAspect="1"/>
          </p:cNvPicPr>
          <p:nvPr>
            <p:ph/>
          </p:nvPr>
        </p:nvPicPr>
        <p:blipFill>
          <a:blip r:embed="rId1"/>
          <a:stretch>
            <a:fillRect/>
          </a:stretch>
        </p:blipFill>
        <p:spPr>
          <a:xfrm>
            <a:off x="8402320" y="6595745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テキストボックス 4"/>
          <p:cNvSpPr txBox="1"/>
          <p:nvPr/>
        </p:nvSpPr>
        <p:spPr>
          <a:xfrm>
            <a:off x="764540" y="198120"/>
            <a:ext cx="7833360" cy="9690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ja-JP" altLang="en-US" sz="2800" b="1">
                <a:latin typeface="游ゴシック" panose="020B0400000000000000" charset="-128"/>
                <a:ea typeface="游ゴシック" panose="020B0400000000000000" charset="-128"/>
              </a:rPr>
              <a:t>北海道旭川市、室蘭市は</a:t>
            </a:r>
            <a:endParaRPr lang="ja-JP" altLang="en-US" sz="28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2800" b="1">
                <a:solidFill>
                  <a:srgbClr val="C00000"/>
                </a:solidFill>
                <a:latin typeface="游ゴシック" panose="020B0400000000000000" charset="-128"/>
                <a:ea typeface="游ゴシック" panose="020B0400000000000000" charset="-128"/>
              </a:rPr>
              <a:t>予算ゼロ</a:t>
            </a:r>
            <a:r>
              <a:rPr lang="ja-JP" altLang="en-US" sz="2800" b="1">
                <a:latin typeface="游ゴシック" panose="020B0400000000000000" charset="-128"/>
                <a:ea typeface="游ゴシック" panose="020B0400000000000000" charset="-128"/>
              </a:rPr>
              <a:t>でオープンデータを実行</a:t>
            </a:r>
            <a:endParaRPr lang="ja-JP" altLang="en-US" sz="2800" b="1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3" name="図形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07770" y="1069975"/>
            <a:ext cx="7077710" cy="5343525"/>
          </a:xfrm>
          <a:prstGeom prst="rect">
            <a:avLst/>
          </a:prstGeom>
        </p:spPr>
      </p:pic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テキストボックス 4"/>
          <p:cNvSpPr txBox="1"/>
          <p:nvPr/>
        </p:nvSpPr>
        <p:spPr>
          <a:xfrm>
            <a:off x="764540" y="198120"/>
            <a:ext cx="7833360" cy="9690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ja-JP" altLang="en-US" sz="2800" b="1">
                <a:latin typeface="游ゴシック" panose="020B0400000000000000" charset="-128"/>
                <a:ea typeface="游ゴシック" panose="020B0400000000000000" charset="-128"/>
              </a:rPr>
              <a:t>北海道旭川市、室蘭市は</a:t>
            </a:r>
            <a:endParaRPr lang="ja-JP" altLang="en-US" sz="28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2800" b="1">
                <a:solidFill>
                  <a:srgbClr val="C00000"/>
                </a:solidFill>
                <a:latin typeface="游ゴシック" panose="020B0400000000000000" charset="-128"/>
                <a:ea typeface="游ゴシック" panose="020B0400000000000000" charset="-128"/>
              </a:rPr>
              <a:t>予算ゼロ</a:t>
            </a:r>
            <a:r>
              <a:rPr lang="ja-JP" altLang="en-US" sz="2800" b="1">
                <a:latin typeface="游ゴシック" panose="020B0400000000000000" charset="-128"/>
                <a:ea typeface="游ゴシック" panose="020B0400000000000000" charset="-128"/>
              </a:rPr>
              <a:t>でオープンデータを実行</a:t>
            </a:r>
            <a:endParaRPr lang="ja-JP" altLang="en-US" sz="2800" b="1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2" name="テキスト ボックス 2"/>
          <p:cNvSpPr txBox="1"/>
          <p:nvPr/>
        </p:nvSpPr>
        <p:spPr>
          <a:xfrm>
            <a:off x="679280" y="6336268"/>
            <a:ext cx="69857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kumimoji="1" lang="en-US" altLang="ja-JP" sz="1400" dirty="0" smtClean="0">
                <a:latin typeface="ＭＳ Ｐゴシック" panose="020B0600070205080204" charset="-128"/>
                <a:ea typeface="ＭＳ Ｐゴシック" panose="020B0600070205080204" charset="-128"/>
              </a:rPr>
              <a:t>2018</a:t>
            </a:r>
            <a:r>
              <a:rPr kumimoji="1" lang="ja-JP" altLang="en-US" sz="1400" dirty="0" smtClean="0">
                <a:latin typeface="ＭＳ Ｐゴシック" panose="020B0600070205080204" charset="-128"/>
                <a:ea typeface="ＭＳ Ｐゴシック" panose="020B0600070205080204" charset="-128"/>
              </a:rPr>
              <a:t>年</a:t>
            </a:r>
            <a:r>
              <a:rPr kumimoji="1" lang="en-US" altLang="ja-JP" sz="1400" dirty="0" smtClean="0">
                <a:latin typeface="ＭＳ Ｐゴシック" panose="020B0600070205080204" charset="-128"/>
                <a:ea typeface="ＭＳ Ｐゴシック" panose="020B0600070205080204" charset="-128"/>
              </a:rPr>
              <a:t>11</a:t>
            </a:r>
            <a:r>
              <a:rPr kumimoji="1" lang="ja-JP" altLang="en-US" sz="1400" dirty="0" smtClean="0">
                <a:latin typeface="ＭＳ Ｐゴシック" panose="020B0600070205080204" charset="-128"/>
                <a:ea typeface="ＭＳ Ｐゴシック" panose="020B0600070205080204" charset="-128"/>
              </a:rPr>
              <a:t>月</a:t>
            </a:r>
            <a:r>
              <a:rPr kumimoji="1" lang="en-US" altLang="ja-JP" sz="1400" dirty="0" smtClean="0">
                <a:latin typeface="ＭＳ Ｐゴシック" panose="020B0600070205080204" charset="-128"/>
                <a:ea typeface="ＭＳ Ｐゴシック" panose="020B0600070205080204" charset="-128"/>
              </a:rPr>
              <a:t>22</a:t>
            </a:r>
            <a:r>
              <a:rPr kumimoji="1" lang="ja-JP" altLang="en-US" sz="1400" dirty="0" smtClean="0">
                <a:latin typeface="ＭＳ Ｐゴシック" panose="020B0600070205080204" charset="-128"/>
                <a:ea typeface="ＭＳ Ｐゴシック" panose="020B0600070205080204" charset="-128"/>
              </a:rPr>
              <a:t>日オープンデータ化支援研修</a:t>
            </a:r>
            <a:r>
              <a:rPr lang="ja-JP" altLang="en-US" sz="1400" dirty="0" smtClean="0">
                <a:latin typeface="ＭＳ Ｐゴシック" panose="020B0600070205080204" charset="-128"/>
                <a:ea typeface="ＭＳ Ｐゴシック" panose="020B0600070205080204" charset="-128"/>
              </a:rPr>
              <a:t>（深川市）</a:t>
            </a:r>
            <a:endParaRPr kumimoji="1" lang="ja-JP" altLang="en-US" sz="1400" dirty="0">
              <a:latin typeface="ＭＳ Ｐゴシック" panose="020B0600070205080204" charset="-128"/>
              <a:ea typeface="ＭＳ Ｐゴシック" panose="020B0600070205080204" charset="-128"/>
            </a:endParaRPr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280" y="1166877"/>
            <a:ext cx="8004219" cy="5169391"/>
          </a:xfrm>
          <a:prstGeom prst="rect">
            <a:avLst/>
          </a:prstGeom>
        </p:spPr>
      </p:pic>
      <p:sp>
        <p:nvSpPr>
          <p:cNvPr id="6" name="角丸四角形吹き出し 5"/>
          <p:cNvSpPr/>
          <p:nvPr/>
        </p:nvSpPr>
        <p:spPr>
          <a:xfrm>
            <a:off x="3257550" y="1255395"/>
            <a:ext cx="3093720" cy="4862830"/>
          </a:xfrm>
          <a:prstGeom prst="wedgeRoundRectCallout">
            <a:avLst>
              <a:gd name="adj1" fmla="val 63077"/>
              <a:gd name="adj2" fmla="val -16553"/>
              <a:gd name="adj3" fmla="val 16667"/>
            </a:avLst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eaVert" rtlCol="0" anchor="ctr" anchorCtr="0"/>
          <a:p>
            <a:pPr algn="l"/>
            <a:r>
              <a:rPr kumimoji="1" lang="ja-JP" altLang="en-US" sz="2800" dirty="0" smtClean="0">
                <a:latin typeface="UD デジタル 教科書体 NK-R" panose="02020400000000000000" charset="-128"/>
                <a:ea typeface="UD デジタル 教科書体 NK-R" panose="02020400000000000000" charset="-128"/>
              </a:rPr>
              <a:t>室蘭市のオープンデータは</a:t>
            </a:r>
            <a:endParaRPr kumimoji="1" lang="en-US" altLang="ja-JP" sz="2800" dirty="0" smtClean="0">
              <a:latin typeface="UD デジタル 教科書体 NK-R" panose="02020400000000000000" charset="-128"/>
              <a:ea typeface="UD デジタル 教科書体 NK-R" panose="02020400000000000000" charset="-128"/>
            </a:endParaRPr>
          </a:p>
          <a:p>
            <a:pPr algn="l"/>
            <a:r>
              <a:rPr lang="ja-JP" altLang="en-US" sz="2800" dirty="0">
                <a:latin typeface="UD デジタル 教科書体 NK-R" panose="02020400000000000000" charset="-128"/>
                <a:ea typeface="UD デジタル 教科書体 NK-R" panose="02020400000000000000" charset="-128"/>
              </a:rPr>
              <a:t>手間とお金</a:t>
            </a:r>
            <a:r>
              <a:rPr lang="ja-JP" altLang="en-US" sz="2800" dirty="0" smtClean="0">
                <a:latin typeface="UD デジタル 教科書体 NK-R" panose="02020400000000000000" charset="-128"/>
                <a:ea typeface="UD デジタル 教科書体 NK-R" panose="02020400000000000000" charset="-128"/>
              </a:rPr>
              <a:t>をかけない。</a:t>
            </a:r>
            <a:endParaRPr lang="en-US" altLang="ja-JP" sz="2800" dirty="0" smtClean="0">
              <a:latin typeface="UD デジタル 教科書体 NK-R" panose="02020400000000000000" charset="-128"/>
              <a:ea typeface="UD デジタル 教科書体 NK-R" panose="02020400000000000000" charset="-128"/>
            </a:endParaRPr>
          </a:p>
          <a:p>
            <a:pPr algn="l"/>
            <a:r>
              <a:rPr lang="ja-JP" altLang="en-US" sz="2800" dirty="0" smtClean="0">
                <a:latin typeface="UD デジタル 教科書体 NK-R" panose="02020400000000000000" charset="-128"/>
                <a:ea typeface="UD デジタル 教科書体 NK-R" panose="02020400000000000000" charset="-128"/>
              </a:rPr>
              <a:t>お金をかけると、</a:t>
            </a:r>
            <a:endParaRPr lang="en-US" altLang="ja-JP" sz="2800" dirty="0" smtClean="0">
              <a:latin typeface="UD デジタル 教科書体 NK-R" panose="02020400000000000000" charset="-128"/>
              <a:ea typeface="UD デジタル 教科書体 NK-R" panose="02020400000000000000" charset="-128"/>
            </a:endParaRPr>
          </a:p>
          <a:p>
            <a:pPr algn="l"/>
            <a:r>
              <a:rPr kumimoji="1" lang="ja-JP" altLang="en-US" sz="2800" dirty="0">
                <a:latin typeface="UD デジタル 教科書体 NK-R" panose="02020400000000000000" charset="-128"/>
                <a:ea typeface="UD デジタル 教科書体 NK-R" panose="02020400000000000000" charset="-128"/>
              </a:rPr>
              <a:t>予算が無くなった瞬間</a:t>
            </a:r>
            <a:r>
              <a:rPr kumimoji="1" lang="ja-JP" altLang="en-US" sz="2800" dirty="0" smtClean="0">
                <a:latin typeface="UD デジタル 教科書体 NK-R" panose="02020400000000000000" charset="-128"/>
                <a:ea typeface="UD デジタル 教科書体 NK-R" panose="02020400000000000000" charset="-128"/>
              </a:rPr>
              <a:t>に</a:t>
            </a:r>
            <a:r>
              <a:rPr lang="ja-JP" altLang="en-US" sz="2800" dirty="0" smtClean="0">
                <a:latin typeface="UD デジタル 教科書体 NK-R" panose="02020400000000000000" charset="-128"/>
                <a:ea typeface="UD デジタル 教科書体 NK-R" panose="02020400000000000000" charset="-128"/>
              </a:rPr>
              <a:t>、</a:t>
            </a:r>
            <a:endParaRPr lang="en-US" altLang="ja-JP" sz="2800" dirty="0" smtClean="0">
              <a:latin typeface="UD デジタル 教科書体 NK-R" panose="02020400000000000000" charset="-128"/>
              <a:ea typeface="UD デジタル 教科書体 NK-R" panose="02020400000000000000" charset="-128"/>
            </a:endParaRPr>
          </a:p>
          <a:p>
            <a:pPr algn="l"/>
            <a:r>
              <a:rPr kumimoji="1" lang="ja-JP" altLang="en-US" sz="2800" dirty="0" smtClean="0">
                <a:latin typeface="UD デジタル 教科書体 NK-R" panose="02020400000000000000" charset="-128"/>
                <a:ea typeface="UD デジタル 教科書体 NK-R" panose="02020400000000000000" charset="-128"/>
              </a:rPr>
              <a:t>オープンデータの取組みが</a:t>
            </a:r>
            <a:endParaRPr kumimoji="1" lang="en-US" altLang="ja-JP" sz="2800" dirty="0" smtClean="0">
              <a:latin typeface="UD デジタル 教科書体 NK-R" panose="02020400000000000000" charset="-128"/>
              <a:ea typeface="UD デジタル 教科書体 NK-R" panose="02020400000000000000" charset="-128"/>
            </a:endParaRPr>
          </a:p>
          <a:p>
            <a:pPr algn="l"/>
            <a:r>
              <a:rPr kumimoji="1" lang="ja-JP" altLang="en-US" sz="2800" dirty="0" smtClean="0">
                <a:latin typeface="UD デジタル 教科書体 NK-R" panose="02020400000000000000" charset="-128"/>
                <a:ea typeface="UD デジタル 教科書体 NK-R" panose="02020400000000000000" charset="-128"/>
              </a:rPr>
              <a:t>終わってしまう。</a:t>
            </a:r>
            <a:endParaRPr kumimoji="1" lang="en-US" altLang="ja-JP" sz="2800" dirty="0">
              <a:latin typeface="UD デジタル 教科書体 NK-R" panose="02020400000000000000" charset="-128"/>
              <a:ea typeface="UD デジタル 教科書体 NK-R" panose="02020400000000000000" charset="-128"/>
            </a:endParaRPr>
          </a:p>
        </p:txBody>
      </p:sp>
      <p:sp>
        <p:nvSpPr>
          <p:cNvPr id="7" name="テキスト ボックス 4"/>
          <p:cNvSpPr txBox="1"/>
          <p:nvPr/>
        </p:nvSpPr>
        <p:spPr>
          <a:xfrm>
            <a:off x="6351385" y="4490230"/>
            <a:ext cx="2073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kumimoji="1" lang="ja-JP" altLang="en-US" dirty="0" smtClean="0">
                <a:solidFill>
                  <a:schemeClr val="bg1"/>
                </a:solidFill>
                <a:latin typeface="ＭＳ Ｐゴシック" panose="020B0600070205080204" charset="-128"/>
                <a:ea typeface="ＭＳ Ｐゴシック" panose="020B0600070205080204" charset="-128"/>
              </a:rPr>
              <a:t>室蘭市丸田氏</a:t>
            </a:r>
            <a:endParaRPr kumimoji="1" lang="ja-JP" altLang="en-US" dirty="0" smtClean="0">
              <a:solidFill>
                <a:schemeClr val="bg1"/>
              </a:solidFill>
              <a:latin typeface="ＭＳ Ｐゴシック" panose="020B0600070205080204" charset="-128"/>
              <a:ea typeface="ＭＳ Ｐゴシック" panose="020B0600070205080204" charset="-128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5970</Words>
  <Application>WPS Presentation</Application>
  <PresentationFormat>宽屏</PresentationFormat>
  <Paragraphs>525</Paragraphs>
  <Slides>93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93</vt:i4>
      </vt:variant>
    </vt:vector>
  </HeadingPairs>
  <TitlesOfParts>
    <vt:vector size="111" baseType="lpstr">
      <vt:lpstr>Arial</vt:lpstr>
      <vt:lpstr>ＭＳ Ｐゴシック</vt:lpstr>
      <vt:lpstr>Wingdings</vt:lpstr>
      <vt:lpstr>Segoe UI Black</vt:lpstr>
      <vt:lpstr>游ゴシック</vt:lpstr>
      <vt:lpstr>メイリオ</vt:lpstr>
      <vt:lpstr>Arial</vt:lpstr>
      <vt:lpstr>UD デジタル 教科書体 NP-B</vt:lpstr>
      <vt:lpstr>游明朝 Demibold</vt:lpstr>
      <vt:lpstr>UD デジタル 教科書体 NK-R</vt:lpstr>
      <vt:lpstr>Meiryo UI</vt:lpstr>
      <vt:lpstr>ＭＳ Ｐゴシック</vt:lpstr>
      <vt:lpstr>UD デジタル 教科書体 N-R</vt:lpstr>
      <vt:lpstr>游明朝</vt:lpstr>
      <vt:lpstr>Calibri</vt:lpstr>
      <vt:lpstr>Microsoft YaHei</vt:lpstr>
      <vt:lpstr>Calibri Light</vt:lpstr>
      <vt:lpstr>Office テーマ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kou35</dc:creator>
  <cp:lastModifiedBy>kou35</cp:lastModifiedBy>
  <cp:revision>88</cp:revision>
  <dcterms:created xsi:type="dcterms:W3CDTF">2018-11-23T05:54:00Z</dcterms:created>
  <dcterms:modified xsi:type="dcterms:W3CDTF">2018-12-17T13:46:36Z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1041-10.2.0.5845</vt:lpwstr>
  </property>
</Properties>
</file>